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theme/theme10.xml" ContentType="application/vnd.openxmlformats-officedocument.theme+xml"/>
  <Override PartName="/ppt/slideLayouts/slideLayout67.xml" ContentType="application/vnd.openxmlformats-officedocument.presentationml.slideLayout+xml"/>
  <Override PartName="/ppt/theme/theme11.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42.jpg" ContentType="image/pn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0" r:id="rId3"/>
    <p:sldMasterId id="2147483694" r:id="rId4"/>
    <p:sldMasterId id="2147483724" r:id="rId5"/>
    <p:sldMasterId id="2147483726" r:id="rId6"/>
    <p:sldMasterId id="2147483728" r:id="rId7"/>
    <p:sldMasterId id="2147483732" r:id="rId8"/>
    <p:sldMasterId id="2147483734" r:id="rId9"/>
    <p:sldMasterId id="2147483736" r:id="rId10"/>
    <p:sldMasterId id="2147483738" r:id="rId11"/>
    <p:sldMasterId id="2147483740" r:id="rId12"/>
  </p:sldMasterIdLst>
  <p:notesMasterIdLst>
    <p:notesMasterId r:id="rId36"/>
  </p:notesMasterIdLst>
  <p:sldIdLst>
    <p:sldId id="944" r:id="rId13"/>
    <p:sldId id="945" r:id="rId14"/>
    <p:sldId id="977" r:id="rId15"/>
    <p:sldId id="930" r:id="rId16"/>
    <p:sldId id="931" r:id="rId17"/>
    <p:sldId id="928" r:id="rId18"/>
    <p:sldId id="926" r:id="rId19"/>
    <p:sldId id="924" r:id="rId20"/>
    <p:sldId id="942" r:id="rId21"/>
    <p:sldId id="943" r:id="rId22"/>
    <p:sldId id="946" r:id="rId23"/>
    <p:sldId id="947" r:id="rId24"/>
    <p:sldId id="957" r:id="rId25"/>
    <p:sldId id="948" r:id="rId26"/>
    <p:sldId id="956" r:id="rId27"/>
    <p:sldId id="955" r:id="rId28"/>
    <p:sldId id="961" r:id="rId29"/>
    <p:sldId id="975" r:id="rId30"/>
    <p:sldId id="971" r:id="rId31"/>
    <p:sldId id="954" r:id="rId32"/>
    <p:sldId id="960" r:id="rId33"/>
    <p:sldId id="976" r:id="rId34"/>
    <p:sldId id="95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93" autoAdjust="0"/>
    <p:restoredTop sz="94660"/>
  </p:normalViewPr>
  <p:slideViewPr>
    <p:cSldViewPr snapToGrid="0">
      <p:cViewPr varScale="1">
        <p:scale>
          <a:sx n="151" d="100"/>
          <a:sy n="151" d="100"/>
        </p:scale>
        <p:origin x="288" y="88"/>
      </p:cViewPr>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heme" Target="theme/theme1.xml"/><Relationship Id="rId21" Type="http://schemas.openxmlformats.org/officeDocument/2006/relationships/slide" Target="slides/slide9.xml"/><Relationship Id="rId34" Type="http://schemas.openxmlformats.org/officeDocument/2006/relationships/slide" Target="slides/slide22.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7.7426090882582566E-2"/>
          <c:y val="5.5258066178502999E-2"/>
          <c:w val="0.85910158368841671"/>
          <c:h val="0.91689973905262501"/>
        </c:manualLayout>
      </c:layout>
      <c:pieChart>
        <c:varyColors val="1"/>
        <c:ser>
          <c:idx val="0"/>
          <c:order val="0"/>
          <c:explosion val="5"/>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F592-DE45-AC3B-75FD9C564E6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F592-DE45-AC3B-75FD9C564E6C}"/>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F592-DE45-AC3B-75FD9C564E6C}"/>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F592-DE45-AC3B-75FD9C564E6C}"/>
              </c:ext>
            </c:extLst>
          </c:dPt>
          <c:dLbls>
            <c:dLbl>
              <c:idx val="0"/>
              <c:layout>
                <c:manualLayout>
                  <c:x val="-0.19966919119089854"/>
                  <c:y val="0.25332514952766078"/>
                </c:manualLayout>
              </c:layout>
              <c:dLblPos val="bestFit"/>
              <c:showLegendKey val="0"/>
              <c:showVal val="1"/>
              <c:showCatName val="0"/>
              <c:showSerName val="0"/>
              <c:showPercent val="0"/>
              <c:showBubbleSize val="0"/>
              <c:separator>
</c:separator>
              <c:extLst>
                <c:ext xmlns:c15="http://schemas.microsoft.com/office/drawing/2012/chart" uri="{CE6537A1-D6FC-4f65-9D91-7224C49458BB}">
                  <c15:layout>
                    <c:manualLayout>
                      <c:w val="0.23540167853864682"/>
                      <c:h val="0.21773707820912455"/>
                    </c:manualLayout>
                  </c15:layout>
                </c:ext>
                <c:ext xmlns:c16="http://schemas.microsoft.com/office/drawing/2014/chart" uri="{C3380CC4-5D6E-409C-BE32-E72D297353CC}">
                  <c16:uniqueId val="{00000001-F592-DE45-AC3B-75FD9C564E6C}"/>
                </c:ext>
              </c:extLst>
            </c:dLbl>
            <c:dLbl>
              <c:idx val="3"/>
              <c:layout/>
              <c:tx>
                <c:rich>
                  <a:bodyPr/>
                  <a:lstStyle/>
                  <a:p>
                    <a:fld id="{F8E3D01B-D6F4-B64A-A264-AAFCC116845D}" type="VALUE">
                      <a:rPr lang="en-US" baseline="0" smtClean="0"/>
                      <a:pPr/>
                      <a:t>[VALUE]</a:t>
                    </a:fld>
                    <a:endParaRPr lang="en-US"/>
                  </a:p>
                </c:rich>
              </c:tx>
              <c:dLblPos val="ctr"/>
              <c:showLegendKey val="0"/>
              <c:showVal val="1"/>
              <c:showCatName val="0"/>
              <c:showSerName val="0"/>
              <c:showPercent val="0"/>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F592-DE45-AC3B-75FD9C564E6C}"/>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layout/>
              </c:ext>
            </c:extLst>
          </c:dLbls>
          <c:cat>
            <c:strRef>
              <c:f>Sheet1!$A$1:$A$4</c:f>
              <c:strCache>
                <c:ptCount val="4"/>
                <c:pt idx="0">
                  <c:v>Vegetation </c:v>
                </c:pt>
                <c:pt idx="1">
                  <c:v>Soil Moisture</c:v>
                </c:pt>
                <c:pt idx="2">
                  <c:v>Precipitation</c:v>
                </c:pt>
                <c:pt idx="3">
                  <c:v>Evapotranspiration </c:v>
                </c:pt>
              </c:strCache>
            </c:strRef>
          </c:cat>
          <c:val>
            <c:numRef>
              <c:f>Sheet1!$B$1:$B$4</c:f>
              <c:numCache>
                <c:formatCode>0%</c:formatCode>
                <c:ptCount val="4"/>
                <c:pt idx="0">
                  <c:v>0.2</c:v>
                </c:pt>
                <c:pt idx="1">
                  <c:v>0.2</c:v>
                </c:pt>
                <c:pt idx="2">
                  <c:v>0.4</c:v>
                </c:pt>
                <c:pt idx="3">
                  <c:v>0.2</c:v>
                </c:pt>
              </c:numCache>
            </c:numRef>
          </c:val>
          <c:extLst>
            <c:ext xmlns:c16="http://schemas.microsoft.com/office/drawing/2014/chart" uri="{C3380CC4-5D6E-409C-BE32-E72D297353CC}">
              <c16:uniqueId val="{00000008-F592-DE45-AC3B-75FD9C564E6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ata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4" Type="http://schemas.openxmlformats.org/officeDocument/2006/relationships/image" Target="../media/image5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4"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E8149A-1196-41FF-86E2-E4231C5B5B49}"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A1CF7EC3-42CD-4D2B-95BD-A3F5620AAFA2}">
      <dgm:prSet phldrT="[Text]" custT="1"/>
      <dgm:spPr/>
      <dgm:t>
        <a:bodyPr/>
        <a:lstStyle/>
        <a:p>
          <a:r>
            <a:rPr lang="en-US" sz="1800" b="1" dirty="0"/>
            <a:t>North Platte NRD Drought Tournament (2016)</a:t>
          </a:r>
        </a:p>
      </dgm:t>
    </dgm:pt>
    <dgm:pt modelId="{B4C7238B-472F-4097-A433-6089B0BAA43D}" type="parTrans" cxnId="{91240FC4-381A-4523-A626-5C98BDEB340B}">
      <dgm:prSet/>
      <dgm:spPr/>
      <dgm:t>
        <a:bodyPr/>
        <a:lstStyle/>
        <a:p>
          <a:endParaRPr lang="en-US" sz="1800"/>
        </a:p>
      </dgm:t>
    </dgm:pt>
    <dgm:pt modelId="{35C2BD38-803C-49D3-8320-D431D050032B}" type="sibTrans" cxnId="{91240FC4-381A-4523-A626-5C98BDEB340B}">
      <dgm:prSet/>
      <dgm:spPr/>
      <dgm:t>
        <a:bodyPr/>
        <a:lstStyle/>
        <a:p>
          <a:endParaRPr lang="en-US" sz="1800"/>
        </a:p>
      </dgm:t>
    </dgm:pt>
    <dgm:pt modelId="{96436D9C-9F78-45F7-82F6-D176A3762965}">
      <dgm:prSet phldrT="[Text]" custT="1"/>
      <dgm:spPr/>
      <dgm:t>
        <a:bodyPr/>
        <a:lstStyle/>
        <a:p>
          <a:r>
            <a:rPr lang="en-US" sz="1800" dirty="0"/>
            <a:t>Informed the 2021 Nebraska state MHMP</a:t>
          </a:r>
        </a:p>
      </dgm:t>
    </dgm:pt>
    <dgm:pt modelId="{2E1DA63F-9BB6-4741-BFCB-6BCAF8B2483A}" type="parTrans" cxnId="{B96B86DD-8A43-4E81-B0CC-B09092492CFA}">
      <dgm:prSet/>
      <dgm:spPr/>
      <dgm:t>
        <a:bodyPr/>
        <a:lstStyle/>
        <a:p>
          <a:endParaRPr lang="en-US" sz="1800"/>
        </a:p>
      </dgm:t>
    </dgm:pt>
    <dgm:pt modelId="{A876519D-C4D7-452B-9568-E43C546C1BF9}" type="sibTrans" cxnId="{B96B86DD-8A43-4E81-B0CC-B09092492CFA}">
      <dgm:prSet/>
      <dgm:spPr/>
      <dgm:t>
        <a:bodyPr/>
        <a:lstStyle/>
        <a:p>
          <a:endParaRPr lang="en-US" sz="1800"/>
        </a:p>
      </dgm:t>
    </dgm:pt>
    <dgm:pt modelId="{67EDB37C-6590-4A19-9D0E-F49F2E2E5DC3}">
      <dgm:prSet phldrT="[Text]" custT="1"/>
      <dgm:spPr/>
      <dgm:t>
        <a:bodyPr/>
        <a:lstStyle/>
        <a:p>
          <a:r>
            <a:rPr lang="en-US" sz="1800" b="1" dirty="0"/>
            <a:t>Northwest Iowa Drought Preparation Workshop (2020)</a:t>
          </a:r>
        </a:p>
      </dgm:t>
    </dgm:pt>
    <dgm:pt modelId="{5AC56392-AC3F-455B-84EA-96253F7EF0B3}" type="parTrans" cxnId="{E60F0E6E-466B-494B-8692-095CFB1BEBB8}">
      <dgm:prSet/>
      <dgm:spPr/>
      <dgm:t>
        <a:bodyPr/>
        <a:lstStyle/>
        <a:p>
          <a:endParaRPr lang="en-US" sz="1800"/>
        </a:p>
      </dgm:t>
    </dgm:pt>
    <dgm:pt modelId="{5DC04200-50A6-47DD-B267-9ECF713004FF}" type="sibTrans" cxnId="{E60F0E6E-466B-494B-8692-095CFB1BEBB8}">
      <dgm:prSet/>
      <dgm:spPr/>
      <dgm:t>
        <a:bodyPr/>
        <a:lstStyle/>
        <a:p>
          <a:endParaRPr lang="en-US" sz="1800"/>
        </a:p>
      </dgm:t>
    </dgm:pt>
    <dgm:pt modelId="{9B03B3AE-1366-45E9-B5D4-5E27ABA4D1DC}">
      <dgm:prSet phldrT="[Text]" custT="1"/>
      <dgm:spPr/>
      <dgm:t>
        <a:bodyPr/>
        <a:lstStyle/>
        <a:p>
          <a:r>
            <a:rPr lang="en-US" sz="1800" dirty="0"/>
            <a:t>Highlighted the need for and led to the development of the 2022 Iowa drought Plan</a:t>
          </a:r>
        </a:p>
      </dgm:t>
    </dgm:pt>
    <dgm:pt modelId="{A6117FB5-994E-4AC7-9529-A31DAB0A04DE}" type="parTrans" cxnId="{B62A07C0-EEEF-4B55-BE73-5469F960837E}">
      <dgm:prSet/>
      <dgm:spPr/>
      <dgm:t>
        <a:bodyPr/>
        <a:lstStyle/>
        <a:p>
          <a:endParaRPr lang="en-US" sz="1800"/>
        </a:p>
      </dgm:t>
    </dgm:pt>
    <dgm:pt modelId="{81766AE4-2CA6-43F8-9621-58E40D7EF7B1}" type="sibTrans" cxnId="{B62A07C0-EEEF-4B55-BE73-5469F960837E}">
      <dgm:prSet/>
      <dgm:spPr/>
      <dgm:t>
        <a:bodyPr/>
        <a:lstStyle/>
        <a:p>
          <a:endParaRPr lang="en-US" sz="1800"/>
        </a:p>
      </dgm:t>
    </dgm:pt>
    <dgm:pt modelId="{2B23F8CE-6CAB-4569-A459-4BB33756E4AF}">
      <dgm:prSet phldrT="[Text]" custT="1"/>
      <dgm:spPr/>
      <dgm:t>
        <a:bodyPr/>
        <a:lstStyle/>
        <a:p>
          <a:r>
            <a:rPr lang="en-US" sz="1800" dirty="0"/>
            <a:t>Led to the development of an online drought THIRA planning process for emergency managers</a:t>
          </a:r>
        </a:p>
      </dgm:t>
    </dgm:pt>
    <dgm:pt modelId="{052C2F7C-DEA4-465D-B941-37A34F55CD13}" type="parTrans" cxnId="{4EF39009-44AE-434B-8788-5322A547C68C}">
      <dgm:prSet/>
      <dgm:spPr/>
      <dgm:t>
        <a:bodyPr/>
        <a:lstStyle/>
        <a:p>
          <a:endParaRPr lang="en-US" sz="1800"/>
        </a:p>
      </dgm:t>
    </dgm:pt>
    <dgm:pt modelId="{34547727-1F57-4D93-8543-EA487307D6E5}" type="sibTrans" cxnId="{4EF39009-44AE-434B-8788-5322A547C68C}">
      <dgm:prSet/>
      <dgm:spPr/>
      <dgm:t>
        <a:bodyPr/>
        <a:lstStyle/>
        <a:p>
          <a:endParaRPr lang="en-US" sz="1800"/>
        </a:p>
      </dgm:t>
    </dgm:pt>
    <dgm:pt modelId="{9275790F-E3FF-4448-A256-618E0A24965A}">
      <dgm:prSet phldrT="[Text]" custT="1"/>
      <dgm:spPr/>
      <dgm:t>
        <a:bodyPr/>
        <a:lstStyle/>
        <a:p>
          <a:r>
            <a:rPr lang="en-US" sz="1800" dirty="0"/>
            <a:t>Led to the development of the 2017 North Platte NRD Community drought plan</a:t>
          </a:r>
        </a:p>
      </dgm:t>
    </dgm:pt>
    <dgm:pt modelId="{943C1AC8-0A54-4024-94E9-1162E19083ED}" type="parTrans" cxnId="{0E75F31A-4831-4F74-BE80-B6ACC5664583}">
      <dgm:prSet/>
      <dgm:spPr/>
      <dgm:t>
        <a:bodyPr/>
        <a:lstStyle/>
        <a:p>
          <a:endParaRPr lang="en-US" sz="1800"/>
        </a:p>
      </dgm:t>
    </dgm:pt>
    <dgm:pt modelId="{3B2FB4E0-485D-455B-A8E6-0B23FBAA5FCE}" type="sibTrans" cxnId="{0E75F31A-4831-4F74-BE80-B6ACC5664583}">
      <dgm:prSet/>
      <dgm:spPr/>
      <dgm:t>
        <a:bodyPr/>
        <a:lstStyle/>
        <a:p>
          <a:endParaRPr lang="en-US" sz="1800"/>
        </a:p>
      </dgm:t>
    </dgm:pt>
    <dgm:pt modelId="{376EC8BC-BA3E-4136-9522-096186140392}">
      <dgm:prSet phldrT="[Text]" custT="1"/>
      <dgm:spPr/>
      <dgm:t>
        <a:bodyPr/>
        <a:lstStyle/>
        <a:p>
          <a:r>
            <a:rPr lang="en-US" sz="1800" b="1" dirty="0"/>
            <a:t>Platte River Basin Drought THIRA (2017)</a:t>
          </a:r>
        </a:p>
      </dgm:t>
    </dgm:pt>
    <dgm:pt modelId="{1F42A43B-A6B4-41AF-BB9C-B63DDFC19325}" type="parTrans" cxnId="{B5DF2586-FA01-4F1D-B62F-3D1372D48DEE}">
      <dgm:prSet/>
      <dgm:spPr/>
      <dgm:t>
        <a:bodyPr/>
        <a:lstStyle/>
        <a:p>
          <a:endParaRPr lang="en-US" sz="1800"/>
        </a:p>
      </dgm:t>
    </dgm:pt>
    <dgm:pt modelId="{484B0576-9B10-419C-8D5B-10D1BBDF0B23}" type="sibTrans" cxnId="{B5DF2586-FA01-4F1D-B62F-3D1372D48DEE}">
      <dgm:prSet/>
      <dgm:spPr/>
      <dgm:t>
        <a:bodyPr/>
        <a:lstStyle/>
        <a:p>
          <a:endParaRPr lang="en-US" sz="1800"/>
        </a:p>
      </dgm:t>
    </dgm:pt>
    <dgm:pt modelId="{4C531DEB-0C1C-45AD-8504-B1B945ABF13C}" type="pres">
      <dgm:prSet presAssocID="{D1E8149A-1196-41FF-86E2-E4231C5B5B49}" presName="linear" presStyleCnt="0">
        <dgm:presLayoutVars>
          <dgm:dir/>
          <dgm:resizeHandles val="exact"/>
        </dgm:presLayoutVars>
      </dgm:prSet>
      <dgm:spPr/>
      <dgm:t>
        <a:bodyPr/>
        <a:lstStyle/>
        <a:p>
          <a:endParaRPr lang="en-US"/>
        </a:p>
      </dgm:t>
    </dgm:pt>
    <dgm:pt modelId="{417620AA-FD29-409C-931C-9F40C2704B3A}" type="pres">
      <dgm:prSet presAssocID="{A1CF7EC3-42CD-4D2B-95BD-A3F5620AAFA2}" presName="comp" presStyleCnt="0"/>
      <dgm:spPr/>
    </dgm:pt>
    <dgm:pt modelId="{ECDC3E90-342A-497D-A83E-70E1E550A09F}" type="pres">
      <dgm:prSet presAssocID="{A1CF7EC3-42CD-4D2B-95BD-A3F5620AAFA2}" presName="box" presStyleLbl="node1" presStyleIdx="0" presStyleCnt="3" custLinFactNeighborX="3506" custLinFactNeighborY="-528"/>
      <dgm:spPr/>
      <dgm:t>
        <a:bodyPr/>
        <a:lstStyle/>
        <a:p>
          <a:endParaRPr lang="en-US"/>
        </a:p>
      </dgm:t>
    </dgm:pt>
    <dgm:pt modelId="{F2DE8977-C78B-4AAB-B1AF-4FE6B87A2185}" type="pres">
      <dgm:prSet presAssocID="{A1CF7EC3-42CD-4D2B-95BD-A3F5620AAFA2}" presName="img" presStyleLbl="fgImgPlace1" presStyleIdx="0" presStyleCnt="3" custScaleX="86351" custScaleY="102686" custLinFactNeighborX="-9589" custLinFactNeighborY="755"/>
      <dgm:spPr>
        <a:blipFill rotWithShape="1">
          <a:blip xmlns:r="http://schemas.openxmlformats.org/officeDocument/2006/relationships" r:embed="rId1"/>
          <a:srcRect/>
          <a:stretch>
            <a:fillRect t="-1000" b="-1000"/>
          </a:stretch>
        </a:blipFill>
      </dgm:spPr>
    </dgm:pt>
    <dgm:pt modelId="{96410FBA-93E6-4E1A-95BA-CF3C5E8CF682}" type="pres">
      <dgm:prSet presAssocID="{A1CF7EC3-42CD-4D2B-95BD-A3F5620AAFA2}" presName="text" presStyleLbl="node1" presStyleIdx="0" presStyleCnt="3">
        <dgm:presLayoutVars>
          <dgm:bulletEnabled val="1"/>
        </dgm:presLayoutVars>
      </dgm:prSet>
      <dgm:spPr/>
      <dgm:t>
        <a:bodyPr/>
        <a:lstStyle/>
        <a:p>
          <a:endParaRPr lang="en-US"/>
        </a:p>
      </dgm:t>
    </dgm:pt>
    <dgm:pt modelId="{EC7DB5CD-A242-4C39-9162-81FBEC4D9814}" type="pres">
      <dgm:prSet presAssocID="{35C2BD38-803C-49D3-8320-D431D050032B}" presName="spacer" presStyleCnt="0"/>
      <dgm:spPr/>
    </dgm:pt>
    <dgm:pt modelId="{9BA70663-6330-48B3-812E-2D5C494CAD5A}" type="pres">
      <dgm:prSet presAssocID="{376EC8BC-BA3E-4136-9522-096186140392}" presName="comp" presStyleCnt="0"/>
      <dgm:spPr/>
    </dgm:pt>
    <dgm:pt modelId="{DD7DB6AB-15DC-4753-84EB-412544177240}" type="pres">
      <dgm:prSet presAssocID="{376EC8BC-BA3E-4136-9522-096186140392}" presName="box" presStyleLbl="node1" presStyleIdx="1" presStyleCnt="3"/>
      <dgm:spPr/>
      <dgm:t>
        <a:bodyPr/>
        <a:lstStyle/>
        <a:p>
          <a:endParaRPr lang="en-US"/>
        </a:p>
      </dgm:t>
    </dgm:pt>
    <dgm:pt modelId="{551AA628-DF63-40CE-AD23-544B7D917557}" type="pres">
      <dgm:prSet presAssocID="{376EC8BC-BA3E-4136-9522-096186140392}" presName="img" presStyleLbl="fgImgPlace1" presStyleIdx="1" presStyleCnt="3" custScaleX="86351" custScaleY="102686" custLinFactNeighborX="-12282" custLinFactNeighborY="-48"/>
      <dgm:spPr>
        <a:blipFill rotWithShape="1">
          <a:blip xmlns:r="http://schemas.openxmlformats.org/officeDocument/2006/relationships" r:embed="rId2"/>
          <a:srcRect/>
          <a:stretch>
            <a:fillRect t="-4000" b="-4000"/>
          </a:stretch>
        </a:blipFill>
      </dgm:spPr>
    </dgm:pt>
    <dgm:pt modelId="{B59FB98D-1D1C-411D-8D1D-EC9689F6EB70}" type="pres">
      <dgm:prSet presAssocID="{376EC8BC-BA3E-4136-9522-096186140392}" presName="text" presStyleLbl="node1" presStyleIdx="1" presStyleCnt="3">
        <dgm:presLayoutVars>
          <dgm:bulletEnabled val="1"/>
        </dgm:presLayoutVars>
      </dgm:prSet>
      <dgm:spPr/>
      <dgm:t>
        <a:bodyPr/>
        <a:lstStyle/>
        <a:p>
          <a:endParaRPr lang="en-US"/>
        </a:p>
      </dgm:t>
    </dgm:pt>
    <dgm:pt modelId="{AFE6A19A-77FB-47B3-9D60-D758497122AE}" type="pres">
      <dgm:prSet presAssocID="{484B0576-9B10-419C-8D5B-10D1BBDF0B23}" presName="spacer" presStyleCnt="0"/>
      <dgm:spPr/>
    </dgm:pt>
    <dgm:pt modelId="{4703A508-3F0C-4A5E-A0E5-27FF3AAA7D4B}" type="pres">
      <dgm:prSet presAssocID="{67EDB37C-6590-4A19-9D0E-F49F2E2E5DC3}" presName="comp" presStyleCnt="0"/>
      <dgm:spPr/>
    </dgm:pt>
    <dgm:pt modelId="{B270AFBE-3404-49EA-BFE8-3AC254B61927}" type="pres">
      <dgm:prSet presAssocID="{67EDB37C-6590-4A19-9D0E-F49F2E2E5DC3}" presName="box" presStyleLbl="node1" presStyleIdx="2" presStyleCnt="3"/>
      <dgm:spPr/>
      <dgm:t>
        <a:bodyPr/>
        <a:lstStyle/>
        <a:p>
          <a:endParaRPr lang="en-US"/>
        </a:p>
      </dgm:t>
    </dgm:pt>
    <dgm:pt modelId="{EFCEB371-9174-4714-B3BC-2C6F2FEC6891}" type="pres">
      <dgm:prSet presAssocID="{67EDB37C-6590-4A19-9D0E-F49F2E2E5DC3}" presName="img" presStyleLbl="fgImgPlace1" presStyleIdx="2" presStyleCnt="3" custScaleX="86351" custScaleY="102686" custLinFactNeighborX="-13682" custLinFactNeighborY="1824"/>
      <dgm:spPr>
        <a:blipFill rotWithShape="1">
          <a:blip xmlns:r="http://schemas.openxmlformats.org/officeDocument/2006/relationships" r:embed="rId3"/>
          <a:srcRect/>
          <a:stretch>
            <a:fillRect t="-5000" b="-5000"/>
          </a:stretch>
        </a:blipFill>
      </dgm:spPr>
    </dgm:pt>
    <dgm:pt modelId="{463B2157-83B7-49B6-AFE9-902B15CB3DE3}" type="pres">
      <dgm:prSet presAssocID="{67EDB37C-6590-4A19-9D0E-F49F2E2E5DC3}" presName="text" presStyleLbl="node1" presStyleIdx="2" presStyleCnt="3">
        <dgm:presLayoutVars>
          <dgm:bulletEnabled val="1"/>
        </dgm:presLayoutVars>
      </dgm:prSet>
      <dgm:spPr/>
      <dgm:t>
        <a:bodyPr/>
        <a:lstStyle/>
        <a:p>
          <a:endParaRPr lang="en-US"/>
        </a:p>
      </dgm:t>
    </dgm:pt>
  </dgm:ptLst>
  <dgm:cxnLst>
    <dgm:cxn modelId="{5F35C528-F60C-4A33-B757-6820DA463886}" type="presOf" srcId="{9B03B3AE-1366-45E9-B5D4-5E27ABA4D1DC}" destId="{B270AFBE-3404-49EA-BFE8-3AC254B61927}" srcOrd="0" destOrd="1" presId="urn:microsoft.com/office/officeart/2005/8/layout/vList4"/>
    <dgm:cxn modelId="{4F4C8070-D2A7-4DF3-9E4E-75F248749F3D}" type="presOf" srcId="{9275790F-E3FF-4448-A256-618E0A24965A}" destId="{96410FBA-93E6-4E1A-95BA-CF3C5E8CF682}" srcOrd="1" destOrd="1" presId="urn:microsoft.com/office/officeart/2005/8/layout/vList4"/>
    <dgm:cxn modelId="{B62A07C0-EEEF-4B55-BE73-5469F960837E}" srcId="{67EDB37C-6590-4A19-9D0E-F49F2E2E5DC3}" destId="{9B03B3AE-1366-45E9-B5D4-5E27ABA4D1DC}" srcOrd="0" destOrd="0" parTransId="{A6117FB5-994E-4AC7-9529-A31DAB0A04DE}" sibTransId="{81766AE4-2CA6-43F8-9621-58E40D7EF7B1}"/>
    <dgm:cxn modelId="{91240FC4-381A-4523-A626-5C98BDEB340B}" srcId="{D1E8149A-1196-41FF-86E2-E4231C5B5B49}" destId="{A1CF7EC3-42CD-4D2B-95BD-A3F5620AAFA2}" srcOrd="0" destOrd="0" parTransId="{B4C7238B-472F-4097-A433-6089B0BAA43D}" sibTransId="{35C2BD38-803C-49D3-8320-D431D050032B}"/>
    <dgm:cxn modelId="{8E7E01AB-5814-437A-95F2-22D3BE10A03E}" type="presOf" srcId="{9275790F-E3FF-4448-A256-618E0A24965A}" destId="{ECDC3E90-342A-497D-A83E-70E1E550A09F}" srcOrd="0" destOrd="1" presId="urn:microsoft.com/office/officeart/2005/8/layout/vList4"/>
    <dgm:cxn modelId="{FB4700E5-4860-42F9-8CEE-ECF733567C8E}" type="presOf" srcId="{2B23F8CE-6CAB-4569-A459-4BB33756E4AF}" destId="{B59FB98D-1D1C-411D-8D1D-EC9689F6EB70}" srcOrd="1" destOrd="2" presId="urn:microsoft.com/office/officeart/2005/8/layout/vList4"/>
    <dgm:cxn modelId="{5678AA05-726D-419B-AD32-C9A5D52079E9}" type="presOf" srcId="{376EC8BC-BA3E-4136-9522-096186140392}" destId="{DD7DB6AB-15DC-4753-84EB-412544177240}" srcOrd="0" destOrd="0" presId="urn:microsoft.com/office/officeart/2005/8/layout/vList4"/>
    <dgm:cxn modelId="{80A59AAC-81E2-4E64-ACED-EA367AEE4E60}" type="presOf" srcId="{A1CF7EC3-42CD-4D2B-95BD-A3F5620AAFA2}" destId="{96410FBA-93E6-4E1A-95BA-CF3C5E8CF682}" srcOrd="1" destOrd="0" presId="urn:microsoft.com/office/officeart/2005/8/layout/vList4"/>
    <dgm:cxn modelId="{B96B86DD-8A43-4E81-B0CC-B09092492CFA}" srcId="{376EC8BC-BA3E-4136-9522-096186140392}" destId="{96436D9C-9F78-45F7-82F6-D176A3762965}" srcOrd="0" destOrd="0" parTransId="{2E1DA63F-9BB6-4741-BFCB-6BCAF8B2483A}" sibTransId="{A876519D-C4D7-452B-9568-E43C546C1BF9}"/>
    <dgm:cxn modelId="{B5DF2586-FA01-4F1D-B62F-3D1372D48DEE}" srcId="{D1E8149A-1196-41FF-86E2-E4231C5B5B49}" destId="{376EC8BC-BA3E-4136-9522-096186140392}" srcOrd="1" destOrd="0" parTransId="{1F42A43B-A6B4-41AF-BB9C-B63DDFC19325}" sibTransId="{484B0576-9B10-419C-8D5B-10D1BBDF0B23}"/>
    <dgm:cxn modelId="{FDE344F0-331F-4B92-8D6C-840FBE33A4F3}" type="presOf" srcId="{96436D9C-9F78-45F7-82F6-D176A3762965}" destId="{DD7DB6AB-15DC-4753-84EB-412544177240}" srcOrd="0" destOrd="1" presId="urn:microsoft.com/office/officeart/2005/8/layout/vList4"/>
    <dgm:cxn modelId="{E60F0E6E-466B-494B-8692-095CFB1BEBB8}" srcId="{D1E8149A-1196-41FF-86E2-E4231C5B5B49}" destId="{67EDB37C-6590-4A19-9D0E-F49F2E2E5DC3}" srcOrd="2" destOrd="0" parTransId="{5AC56392-AC3F-455B-84EA-96253F7EF0B3}" sibTransId="{5DC04200-50A6-47DD-B267-9ECF713004FF}"/>
    <dgm:cxn modelId="{B35DD90C-A193-4370-8D24-5AD64D804308}" type="presOf" srcId="{2B23F8CE-6CAB-4569-A459-4BB33756E4AF}" destId="{DD7DB6AB-15DC-4753-84EB-412544177240}" srcOrd="0" destOrd="2" presId="urn:microsoft.com/office/officeart/2005/8/layout/vList4"/>
    <dgm:cxn modelId="{D2302F3A-9014-4D41-ABEC-F38B655FC696}" type="presOf" srcId="{D1E8149A-1196-41FF-86E2-E4231C5B5B49}" destId="{4C531DEB-0C1C-45AD-8504-B1B945ABF13C}" srcOrd="0" destOrd="0" presId="urn:microsoft.com/office/officeart/2005/8/layout/vList4"/>
    <dgm:cxn modelId="{0E75F31A-4831-4F74-BE80-B6ACC5664583}" srcId="{A1CF7EC3-42CD-4D2B-95BD-A3F5620AAFA2}" destId="{9275790F-E3FF-4448-A256-618E0A24965A}" srcOrd="0" destOrd="0" parTransId="{943C1AC8-0A54-4024-94E9-1162E19083ED}" sibTransId="{3B2FB4E0-485D-455B-A8E6-0B23FBAA5FCE}"/>
    <dgm:cxn modelId="{4EF39009-44AE-434B-8788-5322A547C68C}" srcId="{376EC8BC-BA3E-4136-9522-096186140392}" destId="{2B23F8CE-6CAB-4569-A459-4BB33756E4AF}" srcOrd="1" destOrd="0" parTransId="{052C2F7C-DEA4-465D-B941-37A34F55CD13}" sibTransId="{34547727-1F57-4D93-8543-EA487307D6E5}"/>
    <dgm:cxn modelId="{95FBE6F7-822C-406D-9A1C-FCC646A8320A}" type="presOf" srcId="{67EDB37C-6590-4A19-9D0E-F49F2E2E5DC3}" destId="{463B2157-83B7-49B6-AFE9-902B15CB3DE3}" srcOrd="1" destOrd="0" presId="urn:microsoft.com/office/officeart/2005/8/layout/vList4"/>
    <dgm:cxn modelId="{98017436-5071-4640-921F-5BF3B7E0A906}" type="presOf" srcId="{376EC8BC-BA3E-4136-9522-096186140392}" destId="{B59FB98D-1D1C-411D-8D1D-EC9689F6EB70}" srcOrd="1" destOrd="0" presId="urn:microsoft.com/office/officeart/2005/8/layout/vList4"/>
    <dgm:cxn modelId="{CC36E9EF-EBF3-4C3B-A027-E54A9F12D72C}" type="presOf" srcId="{96436D9C-9F78-45F7-82F6-D176A3762965}" destId="{B59FB98D-1D1C-411D-8D1D-EC9689F6EB70}" srcOrd="1" destOrd="1" presId="urn:microsoft.com/office/officeart/2005/8/layout/vList4"/>
    <dgm:cxn modelId="{23FC10F3-6DA9-4C7B-88D5-42E7E6489216}" type="presOf" srcId="{9B03B3AE-1366-45E9-B5D4-5E27ABA4D1DC}" destId="{463B2157-83B7-49B6-AFE9-902B15CB3DE3}" srcOrd="1" destOrd="1" presId="urn:microsoft.com/office/officeart/2005/8/layout/vList4"/>
    <dgm:cxn modelId="{50155BDB-E6C8-4FED-8630-99319A8EE03C}" type="presOf" srcId="{A1CF7EC3-42CD-4D2B-95BD-A3F5620AAFA2}" destId="{ECDC3E90-342A-497D-A83E-70E1E550A09F}" srcOrd="0" destOrd="0" presId="urn:microsoft.com/office/officeart/2005/8/layout/vList4"/>
    <dgm:cxn modelId="{CA6DFE34-6A46-42BA-9E0D-0D1CCBB9B0EC}" type="presOf" srcId="{67EDB37C-6590-4A19-9D0E-F49F2E2E5DC3}" destId="{B270AFBE-3404-49EA-BFE8-3AC254B61927}" srcOrd="0" destOrd="0" presId="urn:microsoft.com/office/officeart/2005/8/layout/vList4"/>
    <dgm:cxn modelId="{659A9EEA-2AE2-473D-9867-C3150B7141EC}" type="presParOf" srcId="{4C531DEB-0C1C-45AD-8504-B1B945ABF13C}" destId="{417620AA-FD29-409C-931C-9F40C2704B3A}" srcOrd="0" destOrd="0" presId="urn:microsoft.com/office/officeart/2005/8/layout/vList4"/>
    <dgm:cxn modelId="{948A8192-B0B7-47D0-950A-2F1234BEBED7}" type="presParOf" srcId="{417620AA-FD29-409C-931C-9F40C2704B3A}" destId="{ECDC3E90-342A-497D-A83E-70E1E550A09F}" srcOrd="0" destOrd="0" presId="urn:microsoft.com/office/officeart/2005/8/layout/vList4"/>
    <dgm:cxn modelId="{F4B036F5-1E20-40C1-BAB3-19A7EE2D9D10}" type="presParOf" srcId="{417620AA-FD29-409C-931C-9F40C2704B3A}" destId="{F2DE8977-C78B-4AAB-B1AF-4FE6B87A2185}" srcOrd="1" destOrd="0" presId="urn:microsoft.com/office/officeart/2005/8/layout/vList4"/>
    <dgm:cxn modelId="{EC9D427E-5525-4057-BC52-226AEB44E5E1}" type="presParOf" srcId="{417620AA-FD29-409C-931C-9F40C2704B3A}" destId="{96410FBA-93E6-4E1A-95BA-CF3C5E8CF682}" srcOrd="2" destOrd="0" presId="urn:microsoft.com/office/officeart/2005/8/layout/vList4"/>
    <dgm:cxn modelId="{D3A97287-57B5-4381-B28B-CC626C7243E7}" type="presParOf" srcId="{4C531DEB-0C1C-45AD-8504-B1B945ABF13C}" destId="{EC7DB5CD-A242-4C39-9162-81FBEC4D9814}" srcOrd="1" destOrd="0" presId="urn:microsoft.com/office/officeart/2005/8/layout/vList4"/>
    <dgm:cxn modelId="{6D4BCD5D-4206-4BAA-A7AF-86D617E7A351}" type="presParOf" srcId="{4C531DEB-0C1C-45AD-8504-B1B945ABF13C}" destId="{9BA70663-6330-48B3-812E-2D5C494CAD5A}" srcOrd="2" destOrd="0" presId="urn:microsoft.com/office/officeart/2005/8/layout/vList4"/>
    <dgm:cxn modelId="{3DEEA28A-0B49-4CFB-9368-55107DFA9D9D}" type="presParOf" srcId="{9BA70663-6330-48B3-812E-2D5C494CAD5A}" destId="{DD7DB6AB-15DC-4753-84EB-412544177240}" srcOrd="0" destOrd="0" presId="urn:microsoft.com/office/officeart/2005/8/layout/vList4"/>
    <dgm:cxn modelId="{74C46440-8ED4-4A75-925A-BA44FB9FFE7C}" type="presParOf" srcId="{9BA70663-6330-48B3-812E-2D5C494CAD5A}" destId="{551AA628-DF63-40CE-AD23-544B7D917557}" srcOrd="1" destOrd="0" presId="urn:microsoft.com/office/officeart/2005/8/layout/vList4"/>
    <dgm:cxn modelId="{D5129660-C7EA-42D0-A7D0-0BD653763A11}" type="presParOf" srcId="{9BA70663-6330-48B3-812E-2D5C494CAD5A}" destId="{B59FB98D-1D1C-411D-8D1D-EC9689F6EB70}" srcOrd="2" destOrd="0" presId="urn:microsoft.com/office/officeart/2005/8/layout/vList4"/>
    <dgm:cxn modelId="{C38AE3C6-2E54-404E-908E-631D2BE27D38}" type="presParOf" srcId="{4C531DEB-0C1C-45AD-8504-B1B945ABF13C}" destId="{AFE6A19A-77FB-47B3-9D60-D758497122AE}" srcOrd="3" destOrd="0" presId="urn:microsoft.com/office/officeart/2005/8/layout/vList4"/>
    <dgm:cxn modelId="{00A1AB83-7287-4F77-AA20-9F38BD3D160A}" type="presParOf" srcId="{4C531DEB-0C1C-45AD-8504-B1B945ABF13C}" destId="{4703A508-3F0C-4A5E-A0E5-27FF3AAA7D4B}" srcOrd="4" destOrd="0" presId="urn:microsoft.com/office/officeart/2005/8/layout/vList4"/>
    <dgm:cxn modelId="{D523CB58-CE30-4AF2-8D25-B3E17D55B65A}" type="presParOf" srcId="{4703A508-3F0C-4A5E-A0E5-27FF3AAA7D4B}" destId="{B270AFBE-3404-49EA-BFE8-3AC254B61927}" srcOrd="0" destOrd="0" presId="urn:microsoft.com/office/officeart/2005/8/layout/vList4"/>
    <dgm:cxn modelId="{BA2FFCED-B89F-4E65-B872-D03502DD91FD}" type="presParOf" srcId="{4703A508-3F0C-4A5E-A0E5-27FF3AAA7D4B}" destId="{EFCEB371-9174-4714-B3BC-2C6F2FEC6891}" srcOrd="1" destOrd="0" presId="urn:microsoft.com/office/officeart/2005/8/layout/vList4"/>
    <dgm:cxn modelId="{2AF3B83C-2344-4930-811F-3F1C1B8DE40A}" type="presParOf" srcId="{4703A508-3F0C-4A5E-A0E5-27FF3AAA7D4B}" destId="{463B2157-83B7-49B6-AFE9-902B15CB3DE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E8149A-1196-41FF-86E2-E4231C5B5B49}"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4154A5C4-8B23-4039-9916-E9C400ED5731}">
      <dgm:prSet phldrT="[Text]" custT="1"/>
      <dgm:spPr/>
      <dgm:t>
        <a:bodyPr/>
        <a:lstStyle/>
        <a:p>
          <a:r>
            <a:rPr lang="en-US" sz="1800" b="1" dirty="0"/>
            <a:t>Caribbean Virtual Drought Exercise (2022)</a:t>
          </a:r>
        </a:p>
      </dgm:t>
    </dgm:pt>
    <dgm:pt modelId="{9952AFE6-4124-47E3-8F23-5E222ED5EE4E}" type="parTrans" cxnId="{6AF0C34D-3275-4A6E-BA99-588A123394DA}">
      <dgm:prSet/>
      <dgm:spPr/>
      <dgm:t>
        <a:bodyPr/>
        <a:lstStyle/>
        <a:p>
          <a:endParaRPr lang="en-US" sz="1800"/>
        </a:p>
      </dgm:t>
    </dgm:pt>
    <dgm:pt modelId="{9F87D35A-198D-4E04-A8A7-EAD8982B5D12}" type="sibTrans" cxnId="{6AF0C34D-3275-4A6E-BA99-588A123394DA}">
      <dgm:prSet/>
      <dgm:spPr/>
      <dgm:t>
        <a:bodyPr/>
        <a:lstStyle/>
        <a:p>
          <a:endParaRPr lang="en-US" sz="1800"/>
        </a:p>
      </dgm:t>
    </dgm:pt>
    <dgm:pt modelId="{AF8688CE-0019-4A09-9274-10EEEEA0DB0C}">
      <dgm:prSet phldrT="[Text]" custT="1"/>
      <dgm:spPr/>
      <dgm:t>
        <a:bodyPr/>
        <a:lstStyle/>
        <a:p>
          <a:r>
            <a:rPr lang="en-US" sz="1800" dirty="0"/>
            <a:t>1</a:t>
          </a:r>
          <a:r>
            <a:rPr lang="en-US" sz="1800" baseline="30000" dirty="0"/>
            <a:t>st</a:t>
          </a:r>
          <a:r>
            <a:rPr lang="en-US" sz="1800" dirty="0"/>
            <a:t> time the 3 states were in the same room since the 2021 Supreme Court ruling. </a:t>
          </a:r>
        </a:p>
      </dgm:t>
    </dgm:pt>
    <dgm:pt modelId="{EDD234D1-CF5D-4713-941C-F8B4D40FC9F2}" type="parTrans" cxnId="{F5D1BB23-4BC0-4B5F-84C5-8046115BD5CB}">
      <dgm:prSet/>
      <dgm:spPr/>
      <dgm:t>
        <a:bodyPr/>
        <a:lstStyle/>
        <a:p>
          <a:endParaRPr lang="en-US" sz="1800"/>
        </a:p>
      </dgm:t>
    </dgm:pt>
    <dgm:pt modelId="{4F76BFC3-92FD-4C97-8FC0-047702E287F1}" type="sibTrans" cxnId="{F5D1BB23-4BC0-4B5F-84C5-8046115BD5CB}">
      <dgm:prSet/>
      <dgm:spPr/>
      <dgm:t>
        <a:bodyPr/>
        <a:lstStyle/>
        <a:p>
          <a:endParaRPr lang="en-US" sz="1800"/>
        </a:p>
      </dgm:t>
    </dgm:pt>
    <dgm:pt modelId="{36071B99-3460-41C5-B0BB-8328DDF81EF1}">
      <dgm:prSet phldrT="[Text]" custT="1"/>
      <dgm:spPr/>
      <dgm:t>
        <a:bodyPr/>
        <a:lstStyle/>
        <a:p>
          <a:r>
            <a:rPr lang="en-US" sz="1800" dirty="0"/>
            <a:t>Board voted to make this an annual event.</a:t>
          </a:r>
        </a:p>
      </dgm:t>
    </dgm:pt>
    <dgm:pt modelId="{AE4DAA3F-8EE8-47C3-B3E5-7903B1C768FC}" type="parTrans" cxnId="{7A7017DD-34A9-4E26-BD79-9FAD807FA26F}">
      <dgm:prSet/>
      <dgm:spPr/>
      <dgm:t>
        <a:bodyPr/>
        <a:lstStyle/>
        <a:p>
          <a:endParaRPr lang="en-US" sz="1800"/>
        </a:p>
      </dgm:t>
    </dgm:pt>
    <dgm:pt modelId="{608987CF-CDF0-4530-80B7-9DD2522FFC17}" type="sibTrans" cxnId="{7A7017DD-34A9-4E26-BD79-9FAD807FA26F}">
      <dgm:prSet/>
      <dgm:spPr/>
      <dgm:t>
        <a:bodyPr/>
        <a:lstStyle/>
        <a:p>
          <a:endParaRPr lang="en-US" sz="1800"/>
        </a:p>
      </dgm:t>
    </dgm:pt>
    <dgm:pt modelId="{FC7C73C4-08B6-4790-B4D9-53C7962837D4}">
      <dgm:prSet phldrT="[Text]" custT="1"/>
      <dgm:spPr/>
      <dgm:t>
        <a:bodyPr/>
        <a:lstStyle/>
        <a:p>
          <a:r>
            <a:rPr lang="en-US" sz="1800" b="1" dirty="0"/>
            <a:t>“WATER” you thinking about drought? (2022)</a:t>
          </a:r>
        </a:p>
      </dgm:t>
    </dgm:pt>
    <dgm:pt modelId="{BA031248-3A9F-42FC-8302-BF72633A8BBC}" type="parTrans" cxnId="{2F1FC204-1FFB-4632-A0F0-91A157A1D2F9}">
      <dgm:prSet/>
      <dgm:spPr/>
      <dgm:t>
        <a:bodyPr/>
        <a:lstStyle/>
        <a:p>
          <a:endParaRPr lang="en-US" sz="1800"/>
        </a:p>
      </dgm:t>
    </dgm:pt>
    <dgm:pt modelId="{850AF9B8-CF92-4CA9-816D-7F66CFC48242}" type="sibTrans" cxnId="{2F1FC204-1FFB-4632-A0F0-91A157A1D2F9}">
      <dgm:prSet/>
      <dgm:spPr/>
      <dgm:t>
        <a:bodyPr/>
        <a:lstStyle/>
        <a:p>
          <a:endParaRPr lang="en-US" sz="1800"/>
        </a:p>
      </dgm:t>
    </dgm:pt>
    <dgm:pt modelId="{4353CB40-0BF7-47ED-87C2-185D9E2C0B0F}">
      <dgm:prSet phldrT="[Text]" custT="1"/>
      <dgm:spPr/>
      <dgm:t>
        <a:bodyPr/>
        <a:lstStyle/>
        <a:p>
          <a:r>
            <a:rPr lang="en-US" sz="1800" dirty="0"/>
            <a:t>Exposed Alaska residents to drought monitoring and management</a:t>
          </a:r>
        </a:p>
      </dgm:t>
    </dgm:pt>
    <dgm:pt modelId="{A5DAB5EB-E290-4FCF-95BF-723954E87713}" type="parTrans" cxnId="{F0E41616-AEFA-4F14-B09D-D8F6B83FB263}">
      <dgm:prSet/>
      <dgm:spPr/>
      <dgm:t>
        <a:bodyPr/>
        <a:lstStyle/>
        <a:p>
          <a:endParaRPr lang="en-US" sz="1800"/>
        </a:p>
      </dgm:t>
    </dgm:pt>
    <dgm:pt modelId="{3D376D9B-8A81-4488-9D0C-AAEAE28D9A8A}" type="sibTrans" cxnId="{F0E41616-AEFA-4F14-B09D-D8F6B83FB263}">
      <dgm:prSet/>
      <dgm:spPr/>
      <dgm:t>
        <a:bodyPr/>
        <a:lstStyle/>
        <a:p>
          <a:endParaRPr lang="en-US" sz="1800"/>
        </a:p>
      </dgm:t>
    </dgm:pt>
    <dgm:pt modelId="{3976A91E-9E0C-4048-9176-5B4EC4E3DB85}">
      <dgm:prSet phldrT="[Text]" custT="1"/>
      <dgm:spPr/>
      <dgm:t>
        <a:bodyPr/>
        <a:lstStyle/>
        <a:p>
          <a:r>
            <a:rPr lang="en-US" sz="1800" dirty="0"/>
            <a:t>Informed the development of a protype Alaska CDI</a:t>
          </a:r>
        </a:p>
      </dgm:t>
    </dgm:pt>
    <dgm:pt modelId="{1368BC88-58A6-4EC2-BA1F-9D931CAED196}" type="parTrans" cxnId="{23C200E2-722F-4320-9DBD-D0580C1F77CD}">
      <dgm:prSet/>
      <dgm:spPr/>
      <dgm:t>
        <a:bodyPr/>
        <a:lstStyle/>
        <a:p>
          <a:endParaRPr lang="en-US" sz="1800"/>
        </a:p>
      </dgm:t>
    </dgm:pt>
    <dgm:pt modelId="{C1F28473-7AF5-4067-9FB3-5EA7BFDAD80D}" type="sibTrans" cxnId="{23C200E2-722F-4320-9DBD-D0580C1F77CD}">
      <dgm:prSet/>
      <dgm:spPr/>
      <dgm:t>
        <a:bodyPr/>
        <a:lstStyle/>
        <a:p>
          <a:endParaRPr lang="en-US" sz="1800"/>
        </a:p>
      </dgm:t>
    </dgm:pt>
    <dgm:pt modelId="{6989908C-5A14-42FA-889E-5C06FA681D28}">
      <dgm:prSet phldrT="[Text]" custT="1"/>
      <dgm:spPr/>
      <dgm:t>
        <a:bodyPr/>
        <a:lstStyle/>
        <a:p>
          <a:r>
            <a:rPr lang="en-US" sz="1800" b="1"/>
            <a:t>ACF </a:t>
          </a:r>
          <a:r>
            <a:rPr lang="en-US" sz="1800" b="1" dirty="0"/>
            <a:t>River Basin Drought Tabletop Exercise (2023)</a:t>
          </a:r>
        </a:p>
      </dgm:t>
    </dgm:pt>
    <dgm:pt modelId="{F00F0DB4-7137-4662-9287-BC9413550390}" type="parTrans" cxnId="{FA89A535-FB8A-4794-A6F3-EC92DB9D7AA6}">
      <dgm:prSet/>
      <dgm:spPr/>
      <dgm:t>
        <a:bodyPr/>
        <a:lstStyle/>
        <a:p>
          <a:endParaRPr lang="en-US" sz="1800"/>
        </a:p>
      </dgm:t>
    </dgm:pt>
    <dgm:pt modelId="{D69C10F9-133C-4F7C-9BE4-387EE23DC52F}" type="sibTrans" cxnId="{FA89A535-FB8A-4794-A6F3-EC92DB9D7AA6}">
      <dgm:prSet/>
      <dgm:spPr/>
      <dgm:t>
        <a:bodyPr/>
        <a:lstStyle/>
        <a:p>
          <a:endParaRPr lang="en-US" sz="1800"/>
        </a:p>
      </dgm:t>
    </dgm:pt>
    <dgm:pt modelId="{EAAFAF0B-C6E7-4C99-B654-0C73C428726E}">
      <dgm:prSet/>
      <dgm:spPr/>
      <dgm:t>
        <a:bodyPr/>
        <a:lstStyle/>
        <a:p>
          <a:r>
            <a:rPr lang="en-US" sz="1800" b="0" dirty="0"/>
            <a:t>Used NDMC research tying impacts to indicators to help establish response triggers in drought plans of individual nations</a:t>
          </a:r>
        </a:p>
      </dgm:t>
    </dgm:pt>
    <dgm:pt modelId="{DF9027A0-2FDD-4694-B343-5BE9C7DE0703}" type="parTrans" cxnId="{4EAE02EF-2DA3-4DB5-8A94-9CF00B46B405}">
      <dgm:prSet/>
      <dgm:spPr/>
      <dgm:t>
        <a:bodyPr/>
        <a:lstStyle/>
        <a:p>
          <a:endParaRPr lang="en-US"/>
        </a:p>
      </dgm:t>
    </dgm:pt>
    <dgm:pt modelId="{509F4C20-2E84-47CB-B7A3-2EEE35B5AAF6}" type="sibTrans" cxnId="{4EAE02EF-2DA3-4DB5-8A94-9CF00B46B405}">
      <dgm:prSet/>
      <dgm:spPr/>
      <dgm:t>
        <a:bodyPr/>
        <a:lstStyle/>
        <a:p>
          <a:endParaRPr lang="en-US"/>
        </a:p>
      </dgm:t>
    </dgm:pt>
    <dgm:pt modelId="{4C531DEB-0C1C-45AD-8504-B1B945ABF13C}" type="pres">
      <dgm:prSet presAssocID="{D1E8149A-1196-41FF-86E2-E4231C5B5B49}" presName="linear" presStyleCnt="0">
        <dgm:presLayoutVars>
          <dgm:dir/>
          <dgm:resizeHandles val="exact"/>
        </dgm:presLayoutVars>
      </dgm:prSet>
      <dgm:spPr/>
      <dgm:t>
        <a:bodyPr/>
        <a:lstStyle/>
        <a:p>
          <a:endParaRPr lang="en-US"/>
        </a:p>
      </dgm:t>
    </dgm:pt>
    <dgm:pt modelId="{0177F3C5-B987-4C89-9EF8-A9B11AD1F800}" type="pres">
      <dgm:prSet presAssocID="{4154A5C4-8B23-4039-9916-E9C400ED5731}" presName="comp" presStyleCnt="0"/>
      <dgm:spPr/>
    </dgm:pt>
    <dgm:pt modelId="{4F74B99C-4613-4D6F-BF18-5F8DC35AAB29}" type="pres">
      <dgm:prSet presAssocID="{4154A5C4-8B23-4039-9916-E9C400ED5731}" presName="box" presStyleLbl="node1" presStyleIdx="0" presStyleCnt="3"/>
      <dgm:spPr/>
      <dgm:t>
        <a:bodyPr/>
        <a:lstStyle/>
        <a:p>
          <a:endParaRPr lang="en-US"/>
        </a:p>
      </dgm:t>
    </dgm:pt>
    <dgm:pt modelId="{319C0257-56DB-40E6-8F76-72156CBBE48D}" type="pres">
      <dgm:prSet presAssocID="{4154A5C4-8B23-4039-9916-E9C400ED5731}" presName="img" presStyleLbl="fgImgPlace1" presStyleIdx="0" presStyleCnt="3" custScaleX="83288" custScaleY="102686" custLinFactNeighborX="-7235" custLinFactNeighborY="666"/>
      <dgm:spPr>
        <a:blipFill rotWithShape="1">
          <a:blip xmlns:r="http://schemas.openxmlformats.org/officeDocument/2006/relationships" r:embed="rId1"/>
          <a:srcRect/>
          <a:stretch>
            <a:fillRect l="-33000" r="-33000"/>
          </a:stretch>
        </a:blipFill>
      </dgm:spPr>
    </dgm:pt>
    <dgm:pt modelId="{7C25FC51-2651-4AA7-B88A-C4D7A1E81C9D}" type="pres">
      <dgm:prSet presAssocID="{4154A5C4-8B23-4039-9916-E9C400ED5731}" presName="text" presStyleLbl="node1" presStyleIdx="0" presStyleCnt="3">
        <dgm:presLayoutVars>
          <dgm:bulletEnabled val="1"/>
        </dgm:presLayoutVars>
      </dgm:prSet>
      <dgm:spPr/>
      <dgm:t>
        <a:bodyPr/>
        <a:lstStyle/>
        <a:p>
          <a:endParaRPr lang="en-US"/>
        </a:p>
      </dgm:t>
    </dgm:pt>
    <dgm:pt modelId="{3CEB4A6C-0995-46BE-B2CE-AEA9D93E9184}" type="pres">
      <dgm:prSet presAssocID="{9F87D35A-198D-4E04-A8A7-EAD8982B5D12}" presName="spacer" presStyleCnt="0"/>
      <dgm:spPr/>
    </dgm:pt>
    <dgm:pt modelId="{F17C07E1-49CE-4E96-8E87-0E897A6050E9}" type="pres">
      <dgm:prSet presAssocID="{FC7C73C4-08B6-4790-B4D9-53C7962837D4}" presName="comp" presStyleCnt="0"/>
      <dgm:spPr/>
    </dgm:pt>
    <dgm:pt modelId="{57F6A1D2-BE31-47EA-8F1B-121D2DD8BCEE}" type="pres">
      <dgm:prSet presAssocID="{FC7C73C4-08B6-4790-B4D9-53C7962837D4}" presName="box" presStyleLbl="node1" presStyleIdx="1" presStyleCnt="3"/>
      <dgm:spPr/>
      <dgm:t>
        <a:bodyPr/>
        <a:lstStyle/>
        <a:p>
          <a:endParaRPr lang="en-US"/>
        </a:p>
      </dgm:t>
    </dgm:pt>
    <dgm:pt modelId="{51691F74-F9ED-42F1-B530-00B3E449FAE6}" type="pres">
      <dgm:prSet presAssocID="{FC7C73C4-08B6-4790-B4D9-53C7962837D4}" presName="img" presStyleLbl="fgImgPlace1" presStyleIdx="1" presStyleCnt="3" custScaleX="83288" custScaleY="102686" custLinFactNeighborX="-7235" custLinFactNeighborY="1419"/>
      <dgm:spPr>
        <a:blipFill rotWithShape="1">
          <a:blip xmlns:r="http://schemas.openxmlformats.org/officeDocument/2006/relationships" r:embed="rId2"/>
          <a:srcRect/>
          <a:stretch>
            <a:fillRect t="-7000" b="-7000"/>
          </a:stretch>
        </a:blipFill>
      </dgm:spPr>
    </dgm:pt>
    <dgm:pt modelId="{C6918115-393C-40F7-AA8E-DE5207CC711A}" type="pres">
      <dgm:prSet presAssocID="{FC7C73C4-08B6-4790-B4D9-53C7962837D4}" presName="text" presStyleLbl="node1" presStyleIdx="1" presStyleCnt="3">
        <dgm:presLayoutVars>
          <dgm:bulletEnabled val="1"/>
        </dgm:presLayoutVars>
      </dgm:prSet>
      <dgm:spPr/>
      <dgm:t>
        <a:bodyPr/>
        <a:lstStyle/>
        <a:p>
          <a:endParaRPr lang="en-US"/>
        </a:p>
      </dgm:t>
    </dgm:pt>
    <dgm:pt modelId="{27610847-FF5D-49D2-AEBF-54EAAB42BC66}" type="pres">
      <dgm:prSet presAssocID="{850AF9B8-CF92-4CA9-816D-7F66CFC48242}" presName="spacer" presStyleCnt="0"/>
      <dgm:spPr/>
    </dgm:pt>
    <dgm:pt modelId="{2E931C29-553D-4997-8773-ED7BD4917187}" type="pres">
      <dgm:prSet presAssocID="{6989908C-5A14-42FA-889E-5C06FA681D28}" presName="comp" presStyleCnt="0"/>
      <dgm:spPr/>
    </dgm:pt>
    <dgm:pt modelId="{F3A9CAAF-E028-4DE0-8142-CBE71CF0A12E}" type="pres">
      <dgm:prSet presAssocID="{6989908C-5A14-42FA-889E-5C06FA681D28}" presName="box" presStyleLbl="node1" presStyleIdx="2" presStyleCnt="3"/>
      <dgm:spPr/>
      <dgm:t>
        <a:bodyPr/>
        <a:lstStyle/>
        <a:p>
          <a:endParaRPr lang="en-US"/>
        </a:p>
      </dgm:t>
    </dgm:pt>
    <dgm:pt modelId="{69E200C8-0675-4525-BB4F-4675D619D281}" type="pres">
      <dgm:prSet presAssocID="{6989908C-5A14-42FA-889E-5C06FA681D28}" presName="img" presStyleLbl="fgImgPlace1" presStyleIdx="2" presStyleCnt="3" custScaleX="83288" custScaleY="102686" custLinFactNeighborX="-7235" custLinFactNeighborY="3552"/>
      <dgm:spPr>
        <a:blipFill rotWithShape="1">
          <a:blip xmlns:r="http://schemas.openxmlformats.org/officeDocument/2006/relationships" r:embed="rId3"/>
          <a:srcRect/>
          <a:stretch>
            <a:fillRect t="-7000" b="-7000"/>
          </a:stretch>
        </a:blipFill>
      </dgm:spPr>
    </dgm:pt>
    <dgm:pt modelId="{2F578BFF-B724-499D-9090-4BF1F1ECFD04}" type="pres">
      <dgm:prSet presAssocID="{6989908C-5A14-42FA-889E-5C06FA681D28}" presName="text" presStyleLbl="node1" presStyleIdx="2" presStyleCnt="3">
        <dgm:presLayoutVars>
          <dgm:bulletEnabled val="1"/>
        </dgm:presLayoutVars>
      </dgm:prSet>
      <dgm:spPr/>
      <dgm:t>
        <a:bodyPr/>
        <a:lstStyle/>
        <a:p>
          <a:endParaRPr lang="en-US"/>
        </a:p>
      </dgm:t>
    </dgm:pt>
  </dgm:ptLst>
  <dgm:cxnLst>
    <dgm:cxn modelId="{3A363BED-34A4-47A3-B933-FF5D4F5665D4}" type="presOf" srcId="{FC7C73C4-08B6-4790-B4D9-53C7962837D4}" destId="{57F6A1D2-BE31-47EA-8F1B-121D2DD8BCEE}" srcOrd="0" destOrd="0" presId="urn:microsoft.com/office/officeart/2005/8/layout/vList4"/>
    <dgm:cxn modelId="{F0E41616-AEFA-4F14-B09D-D8F6B83FB263}" srcId="{FC7C73C4-08B6-4790-B4D9-53C7962837D4}" destId="{4353CB40-0BF7-47ED-87C2-185D9E2C0B0F}" srcOrd="0" destOrd="0" parTransId="{A5DAB5EB-E290-4FCF-95BF-723954E87713}" sibTransId="{3D376D9B-8A81-4488-9D0C-AAEAE28D9A8A}"/>
    <dgm:cxn modelId="{4EA0DED7-C389-4E15-9E09-0CE806D7F2F8}" type="presOf" srcId="{4353CB40-0BF7-47ED-87C2-185D9E2C0B0F}" destId="{57F6A1D2-BE31-47EA-8F1B-121D2DD8BCEE}" srcOrd="0" destOrd="1" presId="urn:microsoft.com/office/officeart/2005/8/layout/vList4"/>
    <dgm:cxn modelId="{D2D7D6B3-0026-432F-A537-1348C0F92F1B}" type="presOf" srcId="{EAAFAF0B-C6E7-4C99-B654-0C73C428726E}" destId="{7C25FC51-2651-4AA7-B88A-C4D7A1E81C9D}" srcOrd="1" destOrd="1" presId="urn:microsoft.com/office/officeart/2005/8/layout/vList4"/>
    <dgm:cxn modelId="{4EAE02EF-2DA3-4DB5-8A94-9CF00B46B405}" srcId="{4154A5C4-8B23-4039-9916-E9C400ED5731}" destId="{EAAFAF0B-C6E7-4C99-B654-0C73C428726E}" srcOrd="0" destOrd="0" parTransId="{DF9027A0-2FDD-4694-B343-5BE9C7DE0703}" sibTransId="{509F4C20-2E84-47CB-B7A3-2EEE35B5AAF6}"/>
    <dgm:cxn modelId="{3E7A7376-8608-498B-8C04-50FD2C2C9C96}" type="presOf" srcId="{3976A91E-9E0C-4048-9176-5B4EC4E3DB85}" destId="{57F6A1D2-BE31-47EA-8F1B-121D2DD8BCEE}" srcOrd="0" destOrd="2" presId="urn:microsoft.com/office/officeart/2005/8/layout/vList4"/>
    <dgm:cxn modelId="{2F1FC204-1FFB-4632-A0F0-91A157A1D2F9}" srcId="{D1E8149A-1196-41FF-86E2-E4231C5B5B49}" destId="{FC7C73C4-08B6-4790-B4D9-53C7962837D4}" srcOrd="1" destOrd="0" parTransId="{BA031248-3A9F-42FC-8302-BF72633A8BBC}" sibTransId="{850AF9B8-CF92-4CA9-816D-7F66CFC48242}"/>
    <dgm:cxn modelId="{6AF0C34D-3275-4A6E-BA99-588A123394DA}" srcId="{D1E8149A-1196-41FF-86E2-E4231C5B5B49}" destId="{4154A5C4-8B23-4039-9916-E9C400ED5731}" srcOrd="0" destOrd="0" parTransId="{9952AFE6-4124-47E3-8F23-5E222ED5EE4E}" sibTransId="{9F87D35A-198D-4E04-A8A7-EAD8982B5D12}"/>
    <dgm:cxn modelId="{71CB8D2F-D8E4-4390-BA9F-941ADCA65188}" type="presOf" srcId="{4154A5C4-8B23-4039-9916-E9C400ED5731}" destId="{4F74B99C-4613-4D6F-BF18-5F8DC35AAB29}" srcOrd="0" destOrd="0" presId="urn:microsoft.com/office/officeart/2005/8/layout/vList4"/>
    <dgm:cxn modelId="{B60A8D51-8502-48C7-8E69-694FA4C002E6}" type="presOf" srcId="{AF8688CE-0019-4A09-9274-10EEEEA0DB0C}" destId="{F3A9CAAF-E028-4DE0-8142-CBE71CF0A12E}" srcOrd="0" destOrd="1" presId="urn:microsoft.com/office/officeart/2005/8/layout/vList4"/>
    <dgm:cxn modelId="{01FD65F9-C57E-40FD-B754-A38B5F7DACF0}" type="presOf" srcId="{FC7C73C4-08B6-4790-B4D9-53C7962837D4}" destId="{C6918115-393C-40F7-AA8E-DE5207CC711A}" srcOrd="1" destOrd="0" presId="urn:microsoft.com/office/officeart/2005/8/layout/vList4"/>
    <dgm:cxn modelId="{2EF67B27-EB83-4FBF-8067-E069F87EDB77}" type="presOf" srcId="{AF8688CE-0019-4A09-9274-10EEEEA0DB0C}" destId="{2F578BFF-B724-499D-9090-4BF1F1ECFD04}" srcOrd="1" destOrd="1" presId="urn:microsoft.com/office/officeart/2005/8/layout/vList4"/>
    <dgm:cxn modelId="{D2302F3A-9014-4D41-ABEC-F38B655FC696}" type="presOf" srcId="{D1E8149A-1196-41FF-86E2-E4231C5B5B49}" destId="{4C531DEB-0C1C-45AD-8504-B1B945ABF13C}" srcOrd="0" destOrd="0" presId="urn:microsoft.com/office/officeart/2005/8/layout/vList4"/>
    <dgm:cxn modelId="{96087868-026F-4585-968C-00C2F3FBB506}" type="presOf" srcId="{4353CB40-0BF7-47ED-87C2-185D9E2C0B0F}" destId="{C6918115-393C-40F7-AA8E-DE5207CC711A}" srcOrd="1" destOrd="1" presId="urn:microsoft.com/office/officeart/2005/8/layout/vList4"/>
    <dgm:cxn modelId="{017E8007-F9E1-451F-B4A3-132EBC58E8E7}" type="presOf" srcId="{36071B99-3460-41C5-B0BB-8328DDF81EF1}" destId="{2F578BFF-B724-499D-9090-4BF1F1ECFD04}" srcOrd="1" destOrd="2" presId="urn:microsoft.com/office/officeart/2005/8/layout/vList4"/>
    <dgm:cxn modelId="{7EEA9EA2-4A5E-4513-A8E0-0837F2B28EF6}" type="presOf" srcId="{3976A91E-9E0C-4048-9176-5B4EC4E3DB85}" destId="{C6918115-393C-40F7-AA8E-DE5207CC711A}" srcOrd="1" destOrd="2" presId="urn:microsoft.com/office/officeart/2005/8/layout/vList4"/>
    <dgm:cxn modelId="{886A565E-33D0-4E0A-98DB-E257F1BAA1AC}" type="presOf" srcId="{36071B99-3460-41C5-B0BB-8328DDF81EF1}" destId="{F3A9CAAF-E028-4DE0-8142-CBE71CF0A12E}" srcOrd="0" destOrd="2" presId="urn:microsoft.com/office/officeart/2005/8/layout/vList4"/>
    <dgm:cxn modelId="{0C0A962E-2CDD-481E-B950-DA4103E5E500}" type="presOf" srcId="{EAAFAF0B-C6E7-4C99-B654-0C73C428726E}" destId="{4F74B99C-4613-4D6F-BF18-5F8DC35AAB29}" srcOrd="0" destOrd="1" presId="urn:microsoft.com/office/officeart/2005/8/layout/vList4"/>
    <dgm:cxn modelId="{23C200E2-722F-4320-9DBD-D0580C1F77CD}" srcId="{FC7C73C4-08B6-4790-B4D9-53C7962837D4}" destId="{3976A91E-9E0C-4048-9176-5B4EC4E3DB85}" srcOrd="1" destOrd="0" parTransId="{1368BC88-58A6-4EC2-BA1F-9D931CAED196}" sibTransId="{C1F28473-7AF5-4067-9FB3-5EA7BFDAD80D}"/>
    <dgm:cxn modelId="{7A7017DD-34A9-4E26-BD79-9FAD807FA26F}" srcId="{6989908C-5A14-42FA-889E-5C06FA681D28}" destId="{36071B99-3460-41C5-B0BB-8328DDF81EF1}" srcOrd="1" destOrd="0" parTransId="{AE4DAA3F-8EE8-47C3-B3E5-7903B1C768FC}" sibTransId="{608987CF-CDF0-4530-80B7-9DD2522FFC17}"/>
    <dgm:cxn modelId="{FA89A535-FB8A-4794-A6F3-EC92DB9D7AA6}" srcId="{D1E8149A-1196-41FF-86E2-E4231C5B5B49}" destId="{6989908C-5A14-42FA-889E-5C06FA681D28}" srcOrd="2" destOrd="0" parTransId="{F00F0DB4-7137-4662-9287-BC9413550390}" sibTransId="{D69C10F9-133C-4F7C-9BE4-387EE23DC52F}"/>
    <dgm:cxn modelId="{08683E18-DBA8-44AE-8160-B84A1D92EA10}" type="presOf" srcId="{6989908C-5A14-42FA-889E-5C06FA681D28}" destId="{F3A9CAAF-E028-4DE0-8142-CBE71CF0A12E}" srcOrd="0" destOrd="0" presId="urn:microsoft.com/office/officeart/2005/8/layout/vList4"/>
    <dgm:cxn modelId="{098E4672-8681-4DA6-800D-90276973DB1C}" type="presOf" srcId="{4154A5C4-8B23-4039-9916-E9C400ED5731}" destId="{7C25FC51-2651-4AA7-B88A-C4D7A1E81C9D}" srcOrd="1" destOrd="0" presId="urn:microsoft.com/office/officeart/2005/8/layout/vList4"/>
    <dgm:cxn modelId="{F5D1BB23-4BC0-4B5F-84C5-8046115BD5CB}" srcId="{6989908C-5A14-42FA-889E-5C06FA681D28}" destId="{AF8688CE-0019-4A09-9274-10EEEEA0DB0C}" srcOrd="0" destOrd="0" parTransId="{EDD234D1-CF5D-4713-941C-F8B4D40FC9F2}" sibTransId="{4F76BFC3-92FD-4C97-8FC0-047702E287F1}"/>
    <dgm:cxn modelId="{721DF47A-80DD-4550-A086-C4A8350E4981}" type="presOf" srcId="{6989908C-5A14-42FA-889E-5C06FA681D28}" destId="{2F578BFF-B724-499D-9090-4BF1F1ECFD04}" srcOrd="1" destOrd="0" presId="urn:microsoft.com/office/officeart/2005/8/layout/vList4"/>
    <dgm:cxn modelId="{1288BDE4-CAFE-4F3F-97DD-E7F9B60318AD}" type="presParOf" srcId="{4C531DEB-0C1C-45AD-8504-B1B945ABF13C}" destId="{0177F3C5-B987-4C89-9EF8-A9B11AD1F800}" srcOrd="0" destOrd="0" presId="urn:microsoft.com/office/officeart/2005/8/layout/vList4"/>
    <dgm:cxn modelId="{802CDA55-7411-4630-BB9F-78F681518DB4}" type="presParOf" srcId="{0177F3C5-B987-4C89-9EF8-A9B11AD1F800}" destId="{4F74B99C-4613-4D6F-BF18-5F8DC35AAB29}" srcOrd="0" destOrd="0" presId="urn:microsoft.com/office/officeart/2005/8/layout/vList4"/>
    <dgm:cxn modelId="{869335E5-4914-495E-97AD-C58F305F9080}" type="presParOf" srcId="{0177F3C5-B987-4C89-9EF8-A9B11AD1F800}" destId="{319C0257-56DB-40E6-8F76-72156CBBE48D}" srcOrd="1" destOrd="0" presId="urn:microsoft.com/office/officeart/2005/8/layout/vList4"/>
    <dgm:cxn modelId="{0CF67435-73EC-4F08-B78C-132534088258}" type="presParOf" srcId="{0177F3C5-B987-4C89-9EF8-A9B11AD1F800}" destId="{7C25FC51-2651-4AA7-B88A-C4D7A1E81C9D}" srcOrd="2" destOrd="0" presId="urn:microsoft.com/office/officeart/2005/8/layout/vList4"/>
    <dgm:cxn modelId="{4B39D4B5-E4DA-465F-BCE3-BE2461708E61}" type="presParOf" srcId="{4C531DEB-0C1C-45AD-8504-B1B945ABF13C}" destId="{3CEB4A6C-0995-46BE-B2CE-AEA9D93E9184}" srcOrd="1" destOrd="0" presId="urn:microsoft.com/office/officeart/2005/8/layout/vList4"/>
    <dgm:cxn modelId="{8AA57428-1ED8-456D-AD89-07317AEE8DAD}" type="presParOf" srcId="{4C531DEB-0C1C-45AD-8504-B1B945ABF13C}" destId="{F17C07E1-49CE-4E96-8E87-0E897A6050E9}" srcOrd="2" destOrd="0" presId="urn:microsoft.com/office/officeart/2005/8/layout/vList4"/>
    <dgm:cxn modelId="{F5DE5484-B427-4F5C-8EDA-B148C3EB6EED}" type="presParOf" srcId="{F17C07E1-49CE-4E96-8E87-0E897A6050E9}" destId="{57F6A1D2-BE31-47EA-8F1B-121D2DD8BCEE}" srcOrd="0" destOrd="0" presId="urn:microsoft.com/office/officeart/2005/8/layout/vList4"/>
    <dgm:cxn modelId="{539AF899-3C24-4EB3-AE8F-0F895C1FE43C}" type="presParOf" srcId="{F17C07E1-49CE-4E96-8E87-0E897A6050E9}" destId="{51691F74-F9ED-42F1-B530-00B3E449FAE6}" srcOrd="1" destOrd="0" presId="urn:microsoft.com/office/officeart/2005/8/layout/vList4"/>
    <dgm:cxn modelId="{7A8D8F30-0000-49CE-8891-98090A3B7F07}" type="presParOf" srcId="{F17C07E1-49CE-4E96-8E87-0E897A6050E9}" destId="{C6918115-393C-40F7-AA8E-DE5207CC711A}" srcOrd="2" destOrd="0" presId="urn:microsoft.com/office/officeart/2005/8/layout/vList4"/>
    <dgm:cxn modelId="{B80AD7A8-B5A1-45C9-9681-7983FA906A86}" type="presParOf" srcId="{4C531DEB-0C1C-45AD-8504-B1B945ABF13C}" destId="{27610847-FF5D-49D2-AEBF-54EAAB42BC66}" srcOrd="3" destOrd="0" presId="urn:microsoft.com/office/officeart/2005/8/layout/vList4"/>
    <dgm:cxn modelId="{7D970635-6F25-4480-AB2A-2FCA757486E4}" type="presParOf" srcId="{4C531DEB-0C1C-45AD-8504-B1B945ABF13C}" destId="{2E931C29-553D-4997-8773-ED7BD4917187}" srcOrd="4" destOrd="0" presId="urn:microsoft.com/office/officeart/2005/8/layout/vList4"/>
    <dgm:cxn modelId="{DD4C868E-B666-46FC-A707-A874E26C0C91}" type="presParOf" srcId="{2E931C29-553D-4997-8773-ED7BD4917187}" destId="{F3A9CAAF-E028-4DE0-8142-CBE71CF0A12E}" srcOrd="0" destOrd="0" presId="urn:microsoft.com/office/officeart/2005/8/layout/vList4"/>
    <dgm:cxn modelId="{D285DBE0-61F4-4E5B-BD7C-98EF90AF6D98}" type="presParOf" srcId="{2E931C29-553D-4997-8773-ED7BD4917187}" destId="{69E200C8-0675-4525-BB4F-4675D619D281}" srcOrd="1" destOrd="0" presId="urn:microsoft.com/office/officeart/2005/8/layout/vList4"/>
    <dgm:cxn modelId="{78FAB97B-21F6-4D2D-B85F-EB0C3DA269AB}" type="presParOf" srcId="{2E931C29-553D-4997-8773-ED7BD4917187}" destId="{2F578BFF-B724-499D-9090-4BF1F1ECFD04}" srcOrd="2" destOrd="0" presId="urn:microsoft.com/office/officeart/2005/8/layout/vList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969ED9-A567-49AF-9F8B-677B25E96FE7}"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F923C140-6F16-40F7-A1F2-8F919897D946}">
      <dgm:prSet phldrT="[Text]"/>
      <dgm:spPr/>
      <dgm:t>
        <a:bodyPr/>
        <a:lstStyle/>
        <a:p>
          <a:r>
            <a:rPr lang="en-US" dirty="0"/>
            <a:t>Brazil</a:t>
          </a:r>
        </a:p>
      </dgm:t>
    </dgm:pt>
    <dgm:pt modelId="{8B330D61-B79A-4DFD-97F7-D000F64253B6}" type="parTrans" cxnId="{5C551D42-082E-4710-8E7F-7EDCD9F1EE08}">
      <dgm:prSet/>
      <dgm:spPr/>
      <dgm:t>
        <a:bodyPr/>
        <a:lstStyle/>
        <a:p>
          <a:endParaRPr lang="en-US"/>
        </a:p>
      </dgm:t>
    </dgm:pt>
    <dgm:pt modelId="{C10F9DC3-3827-467E-942F-5A70E5672184}" type="sibTrans" cxnId="{5C551D42-082E-4710-8E7F-7EDCD9F1EE08}">
      <dgm:prSet/>
      <dgm:spPr/>
      <dgm:t>
        <a:bodyPr/>
        <a:lstStyle/>
        <a:p>
          <a:endParaRPr lang="en-US"/>
        </a:p>
      </dgm:t>
    </dgm:pt>
    <dgm:pt modelId="{C4B295F5-C928-4D32-9962-D026396B980E}">
      <dgm:prSet phldrT="[Text]"/>
      <dgm:spPr/>
      <dgm:t>
        <a:bodyPr/>
        <a:lstStyle/>
        <a:p>
          <a:r>
            <a:rPr lang="en-US" dirty="0"/>
            <a:t>Australia</a:t>
          </a:r>
        </a:p>
      </dgm:t>
    </dgm:pt>
    <dgm:pt modelId="{0AAC0E72-B32B-4150-BB9A-9B6323CD779F}" type="parTrans" cxnId="{B5EDCA1A-5BDA-4DA8-9AB9-E17E877F95B7}">
      <dgm:prSet/>
      <dgm:spPr/>
      <dgm:t>
        <a:bodyPr/>
        <a:lstStyle/>
        <a:p>
          <a:endParaRPr lang="en-US"/>
        </a:p>
      </dgm:t>
    </dgm:pt>
    <dgm:pt modelId="{E3F493B0-1E4A-49DE-8445-03EC123E9B2E}" type="sibTrans" cxnId="{B5EDCA1A-5BDA-4DA8-9AB9-E17E877F95B7}">
      <dgm:prSet/>
      <dgm:spPr/>
      <dgm:t>
        <a:bodyPr/>
        <a:lstStyle/>
        <a:p>
          <a:endParaRPr lang="en-US"/>
        </a:p>
      </dgm:t>
    </dgm:pt>
    <dgm:pt modelId="{283AF6DD-C2B5-43B8-95AC-B2A6BE42CAD0}">
      <dgm:prSet phldrT="[Text]"/>
      <dgm:spPr/>
      <dgm:t>
        <a:bodyPr/>
        <a:lstStyle/>
        <a:p>
          <a:r>
            <a:rPr lang="en-US" dirty="0"/>
            <a:t>Middle East &amp; North Africa</a:t>
          </a:r>
        </a:p>
      </dgm:t>
    </dgm:pt>
    <dgm:pt modelId="{B5A30FED-DAA7-433A-8060-DC3FC2B3E297}" type="parTrans" cxnId="{976B1097-8AD9-4C7D-8403-CB03677F554B}">
      <dgm:prSet/>
      <dgm:spPr/>
      <dgm:t>
        <a:bodyPr/>
        <a:lstStyle/>
        <a:p>
          <a:endParaRPr lang="en-US"/>
        </a:p>
      </dgm:t>
    </dgm:pt>
    <dgm:pt modelId="{705490B8-C9E9-4AFA-93F9-46E045D8F8ED}" type="sibTrans" cxnId="{976B1097-8AD9-4C7D-8403-CB03677F554B}">
      <dgm:prSet/>
      <dgm:spPr/>
      <dgm:t>
        <a:bodyPr/>
        <a:lstStyle/>
        <a:p>
          <a:endParaRPr lang="en-US"/>
        </a:p>
      </dgm:t>
    </dgm:pt>
    <dgm:pt modelId="{B316569C-10DE-4FE9-A2DF-C40941725ACB}">
      <dgm:prSet phldrT="[Text]"/>
      <dgm:spPr/>
      <dgm:t>
        <a:bodyPr/>
        <a:lstStyle/>
        <a:p>
          <a:r>
            <a:rPr lang="en-US" dirty="0"/>
            <a:t>Southern Africa</a:t>
          </a:r>
        </a:p>
      </dgm:t>
    </dgm:pt>
    <dgm:pt modelId="{E8ECAF7E-3959-4D02-A627-1F1DA22F82CC}" type="parTrans" cxnId="{7A999E61-A84F-4FFA-BD85-2F0B4B1EBD3D}">
      <dgm:prSet/>
      <dgm:spPr/>
      <dgm:t>
        <a:bodyPr/>
        <a:lstStyle/>
        <a:p>
          <a:endParaRPr lang="en-US"/>
        </a:p>
      </dgm:t>
    </dgm:pt>
    <dgm:pt modelId="{16708503-516A-4FF3-8262-DF3057E5FE57}" type="sibTrans" cxnId="{7A999E61-A84F-4FFA-BD85-2F0B4B1EBD3D}">
      <dgm:prSet/>
      <dgm:spPr/>
      <dgm:t>
        <a:bodyPr/>
        <a:lstStyle/>
        <a:p>
          <a:endParaRPr lang="en-US"/>
        </a:p>
      </dgm:t>
    </dgm:pt>
    <dgm:pt modelId="{A971993E-5E7C-42F9-8AAE-1CC92577F56A}" type="pres">
      <dgm:prSet presAssocID="{12969ED9-A567-49AF-9F8B-677B25E96FE7}" presName="Name0" presStyleCnt="0">
        <dgm:presLayoutVars>
          <dgm:dir/>
          <dgm:resizeHandles val="exact"/>
        </dgm:presLayoutVars>
      </dgm:prSet>
      <dgm:spPr/>
      <dgm:t>
        <a:bodyPr/>
        <a:lstStyle/>
        <a:p>
          <a:endParaRPr lang="en-US"/>
        </a:p>
      </dgm:t>
    </dgm:pt>
    <dgm:pt modelId="{4B0FA508-DA32-4EE0-BB31-9595EC32FABF}" type="pres">
      <dgm:prSet presAssocID="{F923C140-6F16-40F7-A1F2-8F919897D946}" presName="composite" presStyleCnt="0"/>
      <dgm:spPr/>
    </dgm:pt>
    <dgm:pt modelId="{3E3B857F-EF10-49E5-88C6-5A2F74E4B434}" type="pres">
      <dgm:prSet presAssocID="{F923C140-6F16-40F7-A1F2-8F919897D946}" presName="rect1" presStyleLbl="bgImgPlace1" presStyleIdx="0" presStyleCnt="4"/>
      <dgm:spPr>
        <a:blipFill dpi="0" rotWithShape="1">
          <a:blip xmlns:r="http://schemas.openxmlformats.org/officeDocument/2006/relationships" r:embed="rId1"/>
          <a:srcRect/>
          <a:stretch>
            <a:fillRect l="17501" r="17501"/>
          </a:stretch>
        </a:blipFill>
        <a:ln>
          <a:solidFill>
            <a:schemeClr val="bg1">
              <a:lumMod val="85000"/>
            </a:schemeClr>
          </a:solidFill>
        </a:ln>
      </dgm:spPr>
    </dgm:pt>
    <dgm:pt modelId="{1AEDB82C-1976-4B57-8468-884AB3ABFD2E}" type="pres">
      <dgm:prSet presAssocID="{F923C140-6F16-40F7-A1F2-8F919897D946}" presName="wedgeRectCallout1" presStyleLbl="node1" presStyleIdx="0" presStyleCnt="4">
        <dgm:presLayoutVars>
          <dgm:bulletEnabled val="1"/>
        </dgm:presLayoutVars>
      </dgm:prSet>
      <dgm:spPr/>
      <dgm:t>
        <a:bodyPr/>
        <a:lstStyle/>
        <a:p>
          <a:endParaRPr lang="en-US"/>
        </a:p>
      </dgm:t>
    </dgm:pt>
    <dgm:pt modelId="{CF63594E-4F80-4B32-829A-692B7EA33041}" type="pres">
      <dgm:prSet presAssocID="{C10F9DC3-3827-467E-942F-5A70E5672184}" presName="sibTrans" presStyleCnt="0"/>
      <dgm:spPr/>
    </dgm:pt>
    <dgm:pt modelId="{6010DD91-E8F6-4789-97EF-BE2F1E916E4D}" type="pres">
      <dgm:prSet presAssocID="{C4B295F5-C928-4D32-9962-D026396B980E}" presName="composite" presStyleCnt="0"/>
      <dgm:spPr/>
    </dgm:pt>
    <dgm:pt modelId="{941D9C87-9AC7-4D82-AEE7-D99FAD6F50F3}" type="pres">
      <dgm:prSet presAssocID="{C4B295F5-C928-4D32-9962-D026396B980E}" presName="rect1" presStyleLbl="bgImgPlace1" presStyleIdx="1" presStyleCnt="4"/>
      <dgm:spPr>
        <a:blipFill rotWithShape="1">
          <a:blip xmlns:r="http://schemas.openxmlformats.org/officeDocument/2006/relationships" r:embed="rId2"/>
          <a:srcRect/>
          <a:stretch>
            <a:fillRect t="-3000" b="-3000"/>
          </a:stretch>
        </a:blipFill>
        <a:ln>
          <a:solidFill>
            <a:schemeClr val="bg1">
              <a:lumMod val="85000"/>
            </a:schemeClr>
          </a:solidFill>
        </a:ln>
      </dgm:spPr>
    </dgm:pt>
    <dgm:pt modelId="{FCA8BD63-B5AB-4E57-9157-1A5544D39F6D}" type="pres">
      <dgm:prSet presAssocID="{C4B295F5-C928-4D32-9962-D026396B980E}" presName="wedgeRectCallout1" presStyleLbl="node1" presStyleIdx="1" presStyleCnt="4">
        <dgm:presLayoutVars>
          <dgm:bulletEnabled val="1"/>
        </dgm:presLayoutVars>
      </dgm:prSet>
      <dgm:spPr/>
      <dgm:t>
        <a:bodyPr/>
        <a:lstStyle/>
        <a:p>
          <a:endParaRPr lang="en-US"/>
        </a:p>
      </dgm:t>
    </dgm:pt>
    <dgm:pt modelId="{8896DE09-C451-442D-ACCB-AB356F732CC3}" type="pres">
      <dgm:prSet presAssocID="{E3F493B0-1E4A-49DE-8445-03EC123E9B2E}" presName="sibTrans" presStyleCnt="0"/>
      <dgm:spPr/>
    </dgm:pt>
    <dgm:pt modelId="{2A266B59-8034-43E3-B4DC-8B47795B2426}" type="pres">
      <dgm:prSet presAssocID="{283AF6DD-C2B5-43B8-95AC-B2A6BE42CAD0}" presName="composite" presStyleCnt="0"/>
      <dgm:spPr/>
    </dgm:pt>
    <dgm:pt modelId="{CA599FA9-049E-42FB-B142-A30567B97410}" type="pres">
      <dgm:prSet presAssocID="{283AF6DD-C2B5-43B8-95AC-B2A6BE42CAD0}" presName="rect1" presStyleLbl="bgImgPlace1" presStyleIdx="2" presStyleCnt="4"/>
      <dgm:spPr>
        <a:blipFill rotWithShape="1">
          <a:blip xmlns:r="http://schemas.openxmlformats.org/officeDocument/2006/relationships" r:embed="rId3"/>
          <a:srcRect/>
          <a:stretch>
            <a:fillRect l="-2000" r="-2000"/>
          </a:stretch>
        </a:blipFill>
        <a:ln>
          <a:solidFill>
            <a:schemeClr val="bg1">
              <a:lumMod val="85000"/>
            </a:schemeClr>
          </a:solidFill>
        </a:ln>
      </dgm:spPr>
    </dgm:pt>
    <dgm:pt modelId="{66826A20-42E4-48C4-976B-B4CD88315EF7}" type="pres">
      <dgm:prSet presAssocID="{283AF6DD-C2B5-43B8-95AC-B2A6BE42CAD0}" presName="wedgeRectCallout1" presStyleLbl="node1" presStyleIdx="2" presStyleCnt="4">
        <dgm:presLayoutVars>
          <dgm:bulletEnabled val="1"/>
        </dgm:presLayoutVars>
      </dgm:prSet>
      <dgm:spPr/>
      <dgm:t>
        <a:bodyPr/>
        <a:lstStyle/>
        <a:p>
          <a:endParaRPr lang="en-US"/>
        </a:p>
      </dgm:t>
    </dgm:pt>
    <dgm:pt modelId="{37DA3E64-FE6D-4E8C-9E84-334A02F021C6}" type="pres">
      <dgm:prSet presAssocID="{705490B8-C9E9-4AFA-93F9-46E045D8F8ED}" presName="sibTrans" presStyleCnt="0"/>
      <dgm:spPr/>
    </dgm:pt>
    <dgm:pt modelId="{71DACD05-7448-47B7-8534-D1BA7115CE8A}" type="pres">
      <dgm:prSet presAssocID="{B316569C-10DE-4FE9-A2DF-C40941725ACB}" presName="composite" presStyleCnt="0"/>
      <dgm:spPr/>
    </dgm:pt>
    <dgm:pt modelId="{D8DDE625-0A20-4B3C-BCE9-20993EDB8A42}" type="pres">
      <dgm:prSet presAssocID="{B316569C-10DE-4FE9-A2DF-C40941725ACB}" presName="rect1" presStyleLbl="bgImgPlace1" presStyleIdx="3" presStyleCnt="4"/>
      <dgm:spPr>
        <a:blipFill dpi="0" rotWithShape="1">
          <a:blip xmlns:r="http://schemas.openxmlformats.org/officeDocument/2006/relationships" r:embed="rId4"/>
          <a:srcRect/>
          <a:stretch>
            <a:fillRect t="11360" b="11360"/>
          </a:stretch>
        </a:blipFill>
        <a:ln>
          <a:solidFill>
            <a:schemeClr val="bg1">
              <a:lumMod val="85000"/>
            </a:schemeClr>
          </a:solidFill>
        </a:ln>
      </dgm:spPr>
    </dgm:pt>
    <dgm:pt modelId="{8545AAB3-9635-416B-B136-0AF389FA440B}" type="pres">
      <dgm:prSet presAssocID="{B316569C-10DE-4FE9-A2DF-C40941725ACB}" presName="wedgeRectCallout1" presStyleLbl="node1" presStyleIdx="3" presStyleCnt="4">
        <dgm:presLayoutVars>
          <dgm:bulletEnabled val="1"/>
        </dgm:presLayoutVars>
      </dgm:prSet>
      <dgm:spPr/>
      <dgm:t>
        <a:bodyPr/>
        <a:lstStyle/>
        <a:p>
          <a:endParaRPr lang="en-US"/>
        </a:p>
      </dgm:t>
    </dgm:pt>
  </dgm:ptLst>
  <dgm:cxnLst>
    <dgm:cxn modelId="{FD8B4AFF-4D69-426F-9A45-B717A45EA939}" type="presOf" srcId="{B316569C-10DE-4FE9-A2DF-C40941725ACB}" destId="{8545AAB3-9635-416B-B136-0AF389FA440B}" srcOrd="0" destOrd="0" presId="urn:microsoft.com/office/officeart/2008/layout/BendingPictureCaptionList"/>
    <dgm:cxn modelId="{737F5905-7CC6-4C41-8A29-27B8EF554BF0}" type="presOf" srcId="{F923C140-6F16-40F7-A1F2-8F919897D946}" destId="{1AEDB82C-1976-4B57-8468-884AB3ABFD2E}" srcOrd="0" destOrd="0" presId="urn:microsoft.com/office/officeart/2008/layout/BendingPictureCaptionList"/>
    <dgm:cxn modelId="{7A999E61-A84F-4FFA-BD85-2F0B4B1EBD3D}" srcId="{12969ED9-A567-49AF-9F8B-677B25E96FE7}" destId="{B316569C-10DE-4FE9-A2DF-C40941725ACB}" srcOrd="3" destOrd="0" parTransId="{E8ECAF7E-3959-4D02-A627-1F1DA22F82CC}" sibTransId="{16708503-516A-4FF3-8262-DF3057E5FE57}"/>
    <dgm:cxn modelId="{AFC5CD8A-9992-4BAD-99C4-801B622189F4}" type="presOf" srcId="{283AF6DD-C2B5-43B8-95AC-B2A6BE42CAD0}" destId="{66826A20-42E4-48C4-976B-B4CD88315EF7}" srcOrd="0" destOrd="0" presId="urn:microsoft.com/office/officeart/2008/layout/BendingPictureCaptionList"/>
    <dgm:cxn modelId="{94435EDE-408A-4EC2-BA38-CD7DE6602DEA}" type="presOf" srcId="{12969ED9-A567-49AF-9F8B-677B25E96FE7}" destId="{A971993E-5E7C-42F9-8AAE-1CC92577F56A}" srcOrd="0" destOrd="0" presId="urn:microsoft.com/office/officeart/2008/layout/BendingPictureCaptionList"/>
    <dgm:cxn modelId="{B5EDCA1A-5BDA-4DA8-9AB9-E17E877F95B7}" srcId="{12969ED9-A567-49AF-9F8B-677B25E96FE7}" destId="{C4B295F5-C928-4D32-9962-D026396B980E}" srcOrd="1" destOrd="0" parTransId="{0AAC0E72-B32B-4150-BB9A-9B6323CD779F}" sibTransId="{E3F493B0-1E4A-49DE-8445-03EC123E9B2E}"/>
    <dgm:cxn modelId="{976B1097-8AD9-4C7D-8403-CB03677F554B}" srcId="{12969ED9-A567-49AF-9F8B-677B25E96FE7}" destId="{283AF6DD-C2B5-43B8-95AC-B2A6BE42CAD0}" srcOrd="2" destOrd="0" parTransId="{B5A30FED-DAA7-433A-8060-DC3FC2B3E297}" sibTransId="{705490B8-C9E9-4AFA-93F9-46E045D8F8ED}"/>
    <dgm:cxn modelId="{5C551D42-082E-4710-8E7F-7EDCD9F1EE08}" srcId="{12969ED9-A567-49AF-9F8B-677B25E96FE7}" destId="{F923C140-6F16-40F7-A1F2-8F919897D946}" srcOrd="0" destOrd="0" parTransId="{8B330D61-B79A-4DFD-97F7-D000F64253B6}" sibTransId="{C10F9DC3-3827-467E-942F-5A70E5672184}"/>
    <dgm:cxn modelId="{A458A5D6-A791-41A9-872A-E9B54A2A403C}" type="presOf" srcId="{C4B295F5-C928-4D32-9962-D026396B980E}" destId="{FCA8BD63-B5AB-4E57-9157-1A5544D39F6D}" srcOrd="0" destOrd="0" presId="urn:microsoft.com/office/officeart/2008/layout/BendingPictureCaptionList"/>
    <dgm:cxn modelId="{343A8534-0CB9-4F2C-AC04-A0BB8DD953F2}" type="presParOf" srcId="{A971993E-5E7C-42F9-8AAE-1CC92577F56A}" destId="{4B0FA508-DA32-4EE0-BB31-9595EC32FABF}" srcOrd="0" destOrd="0" presId="urn:microsoft.com/office/officeart/2008/layout/BendingPictureCaptionList"/>
    <dgm:cxn modelId="{491D6CE1-FAD4-4C9C-8E38-B53EFEDDDDBF}" type="presParOf" srcId="{4B0FA508-DA32-4EE0-BB31-9595EC32FABF}" destId="{3E3B857F-EF10-49E5-88C6-5A2F74E4B434}" srcOrd="0" destOrd="0" presId="urn:microsoft.com/office/officeart/2008/layout/BendingPictureCaptionList"/>
    <dgm:cxn modelId="{3F126FF4-85D7-43C8-899A-D5D3FAF71DA8}" type="presParOf" srcId="{4B0FA508-DA32-4EE0-BB31-9595EC32FABF}" destId="{1AEDB82C-1976-4B57-8468-884AB3ABFD2E}" srcOrd="1" destOrd="0" presId="urn:microsoft.com/office/officeart/2008/layout/BendingPictureCaptionList"/>
    <dgm:cxn modelId="{C31E6542-8BDB-4925-8EC8-0DD441D3D3FA}" type="presParOf" srcId="{A971993E-5E7C-42F9-8AAE-1CC92577F56A}" destId="{CF63594E-4F80-4B32-829A-692B7EA33041}" srcOrd="1" destOrd="0" presId="urn:microsoft.com/office/officeart/2008/layout/BendingPictureCaptionList"/>
    <dgm:cxn modelId="{0C76181B-D767-4A19-9B02-1E913FE866F6}" type="presParOf" srcId="{A971993E-5E7C-42F9-8AAE-1CC92577F56A}" destId="{6010DD91-E8F6-4789-97EF-BE2F1E916E4D}" srcOrd="2" destOrd="0" presId="urn:microsoft.com/office/officeart/2008/layout/BendingPictureCaptionList"/>
    <dgm:cxn modelId="{F65B0C60-6644-4E6B-8204-AD4CB99BEC71}" type="presParOf" srcId="{6010DD91-E8F6-4789-97EF-BE2F1E916E4D}" destId="{941D9C87-9AC7-4D82-AEE7-D99FAD6F50F3}" srcOrd="0" destOrd="0" presId="urn:microsoft.com/office/officeart/2008/layout/BendingPictureCaptionList"/>
    <dgm:cxn modelId="{270EA245-C61B-4D18-9D71-65E3D6F46E1A}" type="presParOf" srcId="{6010DD91-E8F6-4789-97EF-BE2F1E916E4D}" destId="{FCA8BD63-B5AB-4E57-9157-1A5544D39F6D}" srcOrd="1" destOrd="0" presId="urn:microsoft.com/office/officeart/2008/layout/BendingPictureCaptionList"/>
    <dgm:cxn modelId="{CE9B6ED3-B808-450A-B268-B564554B8503}" type="presParOf" srcId="{A971993E-5E7C-42F9-8AAE-1CC92577F56A}" destId="{8896DE09-C451-442D-ACCB-AB356F732CC3}" srcOrd="3" destOrd="0" presId="urn:microsoft.com/office/officeart/2008/layout/BendingPictureCaptionList"/>
    <dgm:cxn modelId="{9E8B6311-F2E7-49F8-AE0F-CCE45C767227}" type="presParOf" srcId="{A971993E-5E7C-42F9-8AAE-1CC92577F56A}" destId="{2A266B59-8034-43E3-B4DC-8B47795B2426}" srcOrd="4" destOrd="0" presId="urn:microsoft.com/office/officeart/2008/layout/BendingPictureCaptionList"/>
    <dgm:cxn modelId="{3A7E979E-285D-4BE9-9013-6FD04B069DF1}" type="presParOf" srcId="{2A266B59-8034-43E3-B4DC-8B47795B2426}" destId="{CA599FA9-049E-42FB-B142-A30567B97410}" srcOrd="0" destOrd="0" presId="urn:microsoft.com/office/officeart/2008/layout/BendingPictureCaptionList"/>
    <dgm:cxn modelId="{34B53282-F420-4AF6-82B0-531DE8D9251A}" type="presParOf" srcId="{2A266B59-8034-43E3-B4DC-8B47795B2426}" destId="{66826A20-42E4-48C4-976B-B4CD88315EF7}" srcOrd="1" destOrd="0" presId="urn:microsoft.com/office/officeart/2008/layout/BendingPictureCaptionList"/>
    <dgm:cxn modelId="{BB8C06D7-9BD5-4A1F-8F95-DCC0E3987199}" type="presParOf" srcId="{A971993E-5E7C-42F9-8AAE-1CC92577F56A}" destId="{37DA3E64-FE6D-4E8C-9E84-334A02F021C6}" srcOrd="5" destOrd="0" presId="urn:microsoft.com/office/officeart/2008/layout/BendingPictureCaptionList"/>
    <dgm:cxn modelId="{CEC754A8-E588-422E-9D64-4B5C9B678510}" type="presParOf" srcId="{A971993E-5E7C-42F9-8AAE-1CC92577F56A}" destId="{71DACD05-7448-47B7-8534-D1BA7115CE8A}" srcOrd="6" destOrd="0" presId="urn:microsoft.com/office/officeart/2008/layout/BendingPictureCaptionList"/>
    <dgm:cxn modelId="{B74602E7-C1E8-46BC-85FB-F463D91CB9D6}" type="presParOf" srcId="{71DACD05-7448-47B7-8534-D1BA7115CE8A}" destId="{D8DDE625-0A20-4B3C-BCE9-20993EDB8A42}" srcOrd="0" destOrd="0" presId="urn:microsoft.com/office/officeart/2008/layout/BendingPictureCaptionList"/>
    <dgm:cxn modelId="{5F8771FE-D527-4424-8360-9CDBBF16C521}" type="presParOf" srcId="{71DACD05-7448-47B7-8534-D1BA7115CE8A}" destId="{8545AAB3-9635-416B-B136-0AF389FA440B}"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41CCC8-EA24-4EBC-8CDF-5DBC40A6AAB7}"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81A2A3BD-9310-4540-B14B-D946427CAA43}">
      <dgm:prSet phldrT="[Text]"/>
      <dgm:spPr>
        <a:solidFill>
          <a:schemeClr val="accent3"/>
        </a:solidFill>
      </dgm:spPr>
      <dgm:t>
        <a:bodyPr/>
        <a:lstStyle/>
        <a:p>
          <a:r>
            <a:rPr lang="en-US" dirty="0"/>
            <a:t>As monitoring and early warning systems improve, the need for better drought risk management strategies (planning and mitigation) increases</a:t>
          </a:r>
        </a:p>
      </dgm:t>
    </dgm:pt>
    <dgm:pt modelId="{1521D335-E28A-4A26-86FD-2A838A607008}" type="parTrans" cxnId="{88D9E8FA-AF9B-4AB5-AC0A-E30CF33FAAF7}">
      <dgm:prSet/>
      <dgm:spPr/>
      <dgm:t>
        <a:bodyPr/>
        <a:lstStyle/>
        <a:p>
          <a:endParaRPr lang="en-US"/>
        </a:p>
      </dgm:t>
    </dgm:pt>
    <dgm:pt modelId="{E288CD79-A0B3-460F-88E6-A83BFCB59DE2}" type="sibTrans" cxnId="{88D9E8FA-AF9B-4AB5-AC0A-E30CF33FAAF7}">
      <dgm:prSet>
        <dgm:style>
          <a:lnRef idx="3">
            <a:schemeClr val="dk1"/>
          </a:lnRef>
          <a:fillRef idx="0">
            <a:schemeClr val="dk1"/>
          </a:fillRef>
          <a:effectRef idx="2">
            <a:schemeClr val="dk1"/>
          </a:effectRef>
          <a:fontRef idx="minor">
            <a:schemeClr val="tx1"/>
          </a:fontRef>
        </dgm:style>
      </dgm:prSet>
      <dgm:spPr>
        <a:ln w="57150"/>
      </dgm:spPr>
      <dgm:t>
        <a:bodyPr/>
        <a:lstStyle/>
        <a:p>
          <a:endParaRPr lang="en-US"/>
        </a:p>
      </dgm:t>
    </dgm:pt>
    <dgm:pt modelId="{8B248160-83B8-4D9C-8760-EF9E02C06930}">
      <dgm:prSet/>
      <dgm:spPr>
        <a:solidFill>
          <a:schemeClr val="accent2"/>
        </a:solidFill>
      </dgm:spPr>
      <dgm:t>
        <a:bodyPr/>
        <a:lstStyle/>
        <a:p>
          <a:r>
            <a:rPr lang="en-US" dirty="0"/>
            <a:t>As planning and mitigation strategies are implemented, the need for improved drought monitoring and early warning increases</a:t>
          </a:r>
        </a:p>
      </dgm:t>
    </dgm:pt>
    <dgm:pt modelId="{40CDE498-7810-4507-ADFE-04BD9A3C8661}" type="parTrans" cxnId="{BD23185C-DA41-4668-B333-B7A95DFA7352}">
      <dgm:prSet/>
      <dgm:spPr/>
      <dgm:t>
        <a:bodyPr/>
        <a:lstStyle/>
        <a:p>
          <a:endParaRPr lang="en-US"/>
        </a:p>
      </dgm:t>
    </dgm:pt>
    <dgm:pt modelId="{BDA1766B-9A08-4381-9DCB-567317A1E005}" type="sibTrans" cxnId="{BD23185C-DA41-4668-B333-B7A95DFA7352}">
      <dgm:prSet/>
      <dgm:spPr>
        <a:ln w="57150"/>
      </dgm:spPr>
      <dgm:t>
        <a:bodyPr/>
        <a:lstStyle/>
        <a:p>
          <a:endParaRPr lang="en-US"/>
        </a:p>
      </dgm:t>
    </dgm:pt>
    <dgm:pt modelId="{3B52AFD0-0938-4E09-9FEA-D99FD410732D}" type="pres">
      <dgm:prSet presAssocID="{1041CCC8-EA24-4EBC-8CDF-5DBC40A6AAB7}" presName="cycle" presStyleCnt="0">
        <dgm:presLayoutVars>
          <dgm:dir/>
          <dgm:resizeHandles val="exact"/>
        </dgm:presLayoutVars>
      </dgm:prSet>
      <dgm:spPr/>
      <dgm:t>
        <a:bodyPr/>
        <a:lstStyle/>
        <a:p>
          <a:endParaRPr lang="en-US"/>
        </a:p>
      </dgm:t>
    </dgm:pt>
    <dgm:pt modelId="{334E555C-DED6-4FA1-99E6-4AD65374172A}" type="pres">
      <dgm:prSet presAssocID="{81A2A3BD-9310-4540-B14B-D946427CAA43}" presName="node" presStyleLbl="node1" presStyleIdx="0" presStyleCnt="2" custRadScaleRad="115545" custRadScaleInc="-470">
        <dgm:presLayoutVars>
          <dgm:bulletEnabled val="1"/>
        </dgm:presLayoutVars>
      </dgm:prSet>
      <dgm:spPr/>
      <dgm:t>
        <a:bodyPr/>
        <a:lstStyle/>
        <a:p>
          <a:endParaRPr lang="en-US"/>
        </a:p>
      </dgm:t>
    </dgm:pt>
    <dgm:pt modelId="{508D8573-4310-4E57-A1B5-6F17ED95B9E8}" type="pres">
      <dgm:prSet presAssocID="{81A2A3BD-9310-4540-B14B-D946427CAA43}" presName="spNode" presStyleCnt="0"/>
      <dgm:spPr/>
    </dgm:pt>
    <dgm:pt modelId="{43AB017E-0E44-40D2-9C5B-DBD72B78877E}" type="pres">
      <dgm:prSet presAssocID="{E288CD79-A0B3-460F-88E6-A83BFCB59DE2}" presName="sibTrans" presStyleLbl="sibTrans1D1" presStyleIdx="0" presStyleCnt="2"/>
      <dgm:spPr/>
      <dgm:t>
        <a:bodyPr/>
        <a:lstStyle/>
        <a:p>
          <a:endParaRPr lang="en-US"/>
        </a:p>
      </dgm:t>
    </dgm:pt>
    <dgm:pt modelId="{3EAF982A-072F-4A96-8E29-AE472BB8408C}" type="pres">
      <dgm:prSet presAssocID="{8B248160-83B8-4D9C-8760-EF9E02C06930}" presName="node" presStyleLbl="node1" presStyleIdx="1" presStyleCnt="2" custRadScaleRad="89576" custRadScaleInc="606">
        <dgm:presLayoutVars>
          <dgm:bulletEnabled val="1"/>
        </dgm:presLayoutVars>
      </dgm:prSet>
      <dgm:spPr/>
      <dgm:t>
        <a:bodyPr/>
        <a:lstStyle/>
        <a:p>
          <a:endParaRPr lang="en-US"/>
        </a:p>
      </dgm:t>
    </dgm:pt>
    <dgm:pt modelId="{936D7672-565C-46B1-9406-354A9D14CE16}" type="pres">
      <dgm:prSet presAssocID="{8B248160-83B8-4D9C-8760-EF9E02C06930}" presName="spNode" presStyleCnt="0"/>
      <dgm:spPr/>
    </dgm:pt>
    <dgm:pt modelId="{F849394B-4E8A-46FF-887E-7D9372D53310}" type="pres">
      <dgm:prSet presAssocID="{BDA1766B-9A08-4381-9DCB-567317A1E005}" presName="sibTrans" presStyleLbl="sibTrans1D1" presStyleIdx="1" presStyleCnt="2"/>
      <dgm:spPr/>
      <dgm:t>
        <a:bodyPr/>
        <a:lstStyle/>
        <a:p>
          <a:endParaRPr lang="en-US"/>
        </a:p>
      </dgm:t>
    </dgm:pt>
  </dgm:ptLst>
  <dgm:cxnLst>
    <dgm:cxn modelId="{4F6BB71A-B757-4F8D-B884-2D0116DB03B9}" type="presOf" srcId="{BDA1766B-9A08-4381-9DCB-567317A1E005}" destId="{F849394B-4E8A-46FF-887E-7D9372D53310}" srcOrd="0" destOrd="0" presId="urn:microsoft.com/office/officeart/2005/8/layout/cycle5"/>
    <dgm:cxn modelId="{E5B4A733-53E8-40B7-BF27-7C99C971B8CF}" type="presOf" srcId="{1041CCC8-EA24-4EBC-8CDF-5DBC40A6AAB7}" destId="{3B52AFD0-0938-4E09-9FEA-D99FD410732D}" srcOrd="0" destOrd="0" presId="urn:microsoft.com/office/officeart/2005/8/layout/cycle5"/>
    <dgm:cxn modelId="{05153984-A33F-46FB-9E39-08E0EC635D4D}" type="presOf" srcId="{E288CD79-A0B3-460F-88E6-A83BFCB59DE2}" destId="{43AB017E-0E44-40D2-9C5B-DBD72B78877E}" srcOrd="0" destOrd="0" presId="urn:microsoft.com/office/officeart/2005/8/layout/cycle5"/>
    <dgm:cxn modelId="{AB634BAD-BEA8-4FDF-9BA9-8DF6432733E3}" type="presOf" srcId="{81A2A3BD-9310-4540-B14B-D946427CAA43}" destId="{334E555C-DED6-4FA1-99E6-4AD65374172A}" srcOrd="0" destOrd="0" presId="urn:microsoft.com/office/officeart/2005/8/layout/cycle5"/>
    <dgm:cxn modelId="{88D9E8FA-AF9B-4AB5-AC0A-E30CF33FAAF7}" srcId="{1041CCC8-EA24-4EBC-8CDF-5DBC40A6AAB7}" destId="{81A2A3BD-9310-4540-B14B-D946427CAA43}" srcOrd="0" destOrd="0" parTransId="{1521D335-E28A-4A26-86FD-2A838A607008}" sibTransId="{E288CD79-A0B3-460F-88E6-A83BFCB59DE2}"/>
    <dgm:cxn modelId="{BD23185C-DA41-4668-B333-B7A95DFA7352}" srcId="{1041CCC8-EA24-4EBC-8CDF-5DBC40A6AAB7}" destId="{8B248160-83B8-4D9C-8760-EF9E02C06930}" srcOrd="1" destOrd="0" parTransId="{40CDE498-7810-4507-ADFE-04BD9A3C8661}" sibTransId="{BDA1766B-9A08-4381-9DCB-567317A1E005}"/>
    <dgm:cxn modelId="{6FB1916A-B6D8-4538-B2B5-790D0C01969D}" type="presOf" srcId="{8B248160-83B8-4D9C-8760-EF9E02C06930}" destId="{3EAF982A-072F-4A96-8E29-AE472BB8408C}" srcOrd="0" destOrd="0" presId="urn:microsoft.com/office/officeart/2005/8/layout/cycle5"/>
    <dgm:cxn modelId="{486A8A05-30AF-4A56-8D42-D9666DCB1960}" type="presParOf" srcId="{3B52AFD0-0938-4E09-9FEA-D99FD410732D}" destId="{334E555C-DED6-4FA1-99E6-4AD65374172A}" srcOrd="0" destOrd="0" presId="urn:microsoft.com/office/officeart/2005/8/layout/cycle5"/>
    <dgm:cxn modelId="{609794BD-D90E-45D6-A8CC-7C37B7CF0DB3}" type="presParOf" srcId="{3B52AFD0-0938-4E09-9FEA-D99FD410732D}" destId="{508D8573-4310-4E57-A1B5-6F17ED95B9E8}" srcOrd="1" destOrd="0" presId="urn:microsoft.com/office/officeart/2005/8/layout/cycle5"/>
    <dgm:cxn modelId="{8449449D-039D-4FDC-901C-BA49DAF51210}" type="presParOf" srcId="{3B52AFD0-0938-4E09-9FEA-D99FD410732D}" destId="{43AB017E-0E44-40D2-9C5B-DBD72B78877E}" srcOrd="2" destOrd="0" presId="urn:microsoft.com/office/officeart/2005/8/layout/cycle5"/>
    <dgm:cxn modelId="{7851080D-9E6D-4147-9A69-8DDA0B2EA6A6}" type="presParOf" srcId="{3B52AFD0-0938-4E09-9FEA-D99FD410732D}" destId="{3EAF982A-072F-4A96-8E29-AE472BB8408C}" srcOrd="3" destOrd="0" presId="urn:microsoft.com/office/officeart/2005/8/layout/cycle5"/>
    <dgm:cxn modelId="{1C21AE92-10FB-4388-80D3-D6B2321BF58E}" type="presParOf" srcId="{3B52AFD0-0938-4E09-9FEA-D99FD410732D}" destId="{936D7672-565C-46B1-9406-354A9D14CE16}" srcOrd="4" destOrd="0" presId="urn:microsoft.com/office/officeart/2005/8/layout/cycle5"/>
    <dgm:cxn modelId="{47B55C56-7878-4958-A546-481749609FA7}" type="presParOf" srcId="{3B52AFD0-0938-4E09-9FEA-D99FD410732D}" destId="{F849394B-4E8A-46FF-887E-7D9372D53310}" srcOrd="5"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C3E90-342A-497D-A83E-70E1E550A09F}">
      <dsp:nvSpPr>
        <dsp:cNvPr id="0" name=""/>
        <dsp:cNvSpPr/>
      </dsp:nvSpPr>
      <dsp:spPr>
        <a:xfrm>
          <a:off x="0" y="0"/>
          <a:ext cx="5824152" cy="152142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a:t>North Platte NRD Drought Tournament (2016)</a:t>
          </a:r>
        </a:p>
        <a:p>
          <a:pPr marL="171450" lvl="1" indent="-171450" algn="l" defTabSz="800100">
            <a:lnSpc>
              <a:spcPct val="90000"/>
            </a:lnSpc>
            <a:spcBef>
              <a:spcPct val="0"/>
            </a:spcBef>
            <a:spcAft>
              <a:spcPct val="15000"/>
            </a:spcAft>
            <a:buChar char="••"/>
          </a:pPr>
          <a:r>
            <a:rPr lang="en-US" sz="1800" kern="1200" dirty="0"/>
            <a:t>Led to the development of the 2017 North Platte NRD Community drought plan</a:t>
          </a:r>
        </a:p>
      </dsp:txBody>
      <dsp:txXfrm>
        <a:off x="1316972" y="0"/>
        <a:ext cx="4507179" cy="1521425"/>
      </dsp:txXfrm>
    </dsp:sp>
    <dsp:sp modelId="{F2DE8977-C78B-4AAB-B1AF-4FE6B87A2185}">
      <dsp:nvSpPr>
        <dsp:cNvPr id="0" name=""/>
        <dsp:cNvSpPr/>
      </dsp:nvSpPr>
      <dsp:spPr>
        <a:xfrm>
          <a:off x="119940" y="144985"/>
          <a:ext cx="1005842" cy="1249832"/>
        </a:xfrm>
        <a:prstGeom prst="roundRect">
          <a:avLst>
            <a:gd name="adj" fmla="val 10000"/>
          </a:avLst>
        </a:prstGeom>
        <a:blipFill rotWithShape="1">
          <a:blip xmlns:r="http://schemas.openxmlformats.org/officeDocument/2006/relationships" r:embed="rId1"/>
          <a:srcRect/>
          <a:stretch>
            <a:fillRect t="-1000" b="-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7DB6AB-15DC-4753-84EB-412544177240}">
      <dsp:nvSpPr>
        <dsp:cNvPr id="0" name=""/>
        <dsp:cNvSpPr/>
      </dsp:nvSpPr>
      <dsp:spPr>
        <a:xfrm>
          <a:off x="0" y="1673568"/>
          <a:ext cx="5824152" cy="152142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a:t>Platte River Basin Drought THIRA (2017)</a:t>
          </a:r>
        </a:p>
        <a:p>
          <a:pPr marL="171450" lvl="1" indent="-171450" algn="l" defTabSz="800100">
            <a:lnSpc>
              <a:spcPct val="90000"/>
            </a:lnSpc>
            <a:spcBef>
              <a:spcPct val="0"/>
            </a:spcBef>
            <a:spcAft>
              <a:spcPct val="15000"/>
            </a:spcAft>
            <a:buChar char="••"/>
          </a:pPr>
          <a:r>
            <a:rPr lang="en-US" sz="1800" kern="1200" dirty="0"/>
            <a:t>Informed the 2021 Nebraska state MHMP</a:t>
          </a:r>
        </a:p>
        <a:p>
          <a:pPr marL="171450" lvl="1" indent="-171450" algn="l" defTabSz="800100">
            <a:lnSpc>
              <a:spcPct val="90000"/>
            </a:lnSpc>
            <a:spcBef>
              <a:spcPct val="0"/>
            </a:spcBef>
            <a:spcAft>
              <a:spcPct val="15000"/>
            </a:spcAft>
            <a:buChar char="••"/>
          </a:pPr>
          <a:r>
            <a:rPr lang="en-US" sz="1800" kern="1200" dirty="0"/>
            <a:t>Led to the development of an online drought THIRA planning process for emergency managers</a:t>
          </a:r>
        </a:p>
      </dsp:txBody>
      <dsp:txXfrm>
        <a:off x="1316972" y="1673568"/>
        <a:ext cx="4507179" cy="1521425"/>
      </dsp:txXfrm>
    </dsp:sp>
    <dsp:sp modelId="{551AA628-DF63-40CE-AD23-544B7D917557}">
      <dsp:nvSpPr>
        <dsp:cNvPr id="0" name=""/>
        <dsp:cNvSpPr/>
      </dsp:nvSpPr>
      <dsp:spPr>
        <a:xfrm>
          <a:off x="88571" y="1808780"/>
          <a:ext cx="1005842" cy="1249832"/>
        </a:xfrm>
        <a:prstGeom prst="roundRect">
          <a:avLst>
            <a:gd name="adj" fmla="val 10000"/>
          </a:avLst>
        </a:prstGeom>
        <a:blipFill rotWithShape="1">
          <a:blip xmlns:r="http://schemas.openxmlformats.org/officeDocument/2006/relationships" r:embed="rId2"/>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70AFBE-3404-49EA-BFE8-3AC254B61927}">
      <dsp:nvSpPr>
        <dsp:cNvPr id="0" name=""/>
        <dsp:cNvSpPr/>
      </dsp:nvSpPr>
      <dsp:spPr>
        <a:xfrm>
          <a:off x="0" y="3347136"/>
          <a:ext cx="5824152" cy="152142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a:t>Northwest Iowa Drought Preparation Workshop (2020)</a:t>
          </a:r>
        </a:p>
        <a:p>
          <a:pPr marL="171450" lvl="1" indent="-171450" algn="l" defTabSz="800100">
            <a:lnSpc>
              <a:spcPct val="90000"/>
            </a:lnSpc>
            <a:spcBef>
              <a:spcPct val="0"/>
            </a:spcBef>
            <a:spcAft>
              <a:spcPct val="15000"/>
            </a:spcAft>
            <a:buChar char="••"/>
          </a:pPr>
          <a:r>
            <a:rPr lang="en-US" sz="1800" kern="1200" dirty="0"/>
            <a:t>Highlighted the need for and led to the development of the 2022 Iowa drought Plan</a:t>
          </a:r>
        </a:p>
      </dsp:txBody>
      <dsp:txXfrm>
        <a:off x="1316972" y="3347136"/>
        <a:ext cx="4507179" cy="1521425"/>
      </dsp:txXfrm>
    </dsp:sp>
    <dsp:sp modelId="{EFCEB371-9174-4714-B3BC-2C6F2FEC6891}">
      <dsp:nvSpPr>
        <dsp:cNvPr id="0" name=""/>
        <dsp:cNvSpPr/>
      </dsp:nvSpPr>
      <dsp:spPr>
        <a:xfrm>
          <a:off x="72264" y="3505133"/>
          <a:ext cx="1005842" cy="1249832"/>
        </a:xfrm>
        <a:prstGeom prst="roundRect">
          <a:avLst>
            <a:gd name="adj" fmla="val 10000"/>
          </a:avLst>
        </a:prstGeom>
        <a:blipFill rotWithShape="1">
          <a:blip xmlns:r="http://schemas.openxmlformats.org/officeDocument/2006/relationships" r:embed="rId3"/>
          <a:srcRect/>
          <a:stretch>
            <a:fillRect t="-5000" b="-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74B99C-4613-4D6F-BF18-5F8DC35AAB29}">
      <dsp:nvSpPr>
        <dsp:cNvPr id="0" name=""/>
        <dsp:cNvSpPr/>
      </dsp:nvSpPr>
      <dsp:spPr>
        <a:xfrm>
          <a:off x="0" y="0"/>
          <a:ext cx="6038335" cy="152142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a:t>Caribbean Virtual Drought Exercise (2022)</a:t>
          </a:r>
        </a:p>
        <a:p>
          <a:pPr marL="171450" lvl="1" indent="-171450" algn="l" defTabSz="800100">
            <a:lnSpc>
              <a:spcPct val="90000"/>
            </a:lnSpc>
            <a:spcBef>
              <a:spcPct val="0"/>
            </a:spcBef>
            <a:spcAft>
              <a:spcPct val="15000"/>
            </a:spcAft>
            <a:buChar char="••"/>
          </a:pPr>
          <a:r>
            <a:rPr lang="en-US" sz="1800" b="0" kern="1200" dirty="0"/>
            <a:t>Used NDMC research tying impacts to indicators to help establish response triggers in drought plans of individual nations</a:t>
          </a:r>
        </a:p>
      </dsp:txBody>
      <dsp:txXfrm>
        <a:off x="1359809" y="0"/>
        <a:ext cx="4678525" cy="1521425"/>
      </dsp:txXfrm>
    </dsp:sp>
    <dsp:sp modelId="{319C0257-56DB-40E6-8F76-72156CBBE48D}">
      <dsp:nvSpPr>
        <dsp:cNvPr id="0" name=""/>
        <dsp:cNvSpPr/>
      </dsp:nvSpPr>
      <dsp:spPr>
        <a:xfrm>
          <a:off x="165680" y="143902"/>
          <a:ext cx="1005841" cy="1249832"/>
        </a:xfrm>
        <a:prstGeom prst="roundRect">
          <a:avLst>
            <a:gd name="adj" fmla="val 10000"/>
          </a:avLst>
        </a:prstGeom>
        <a:blipFill rotWithShape="1">
          <a:blip xmlns:r="http://schemas.openxmlformats.org/officeDocument/2006/relationships" r:embed="rId1"/>
          <a:srcRect/>
          <a:stretch>
            <a:fillRect l="-33000" r="-3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F6A1D2-BE31-47EA-8F1B-121D2DD8BCEE}">
      <dsp:nvSpPr>
        <dsp:cNvPr id="0" name=""/>
        <dsp:cNvSpPr/>
      </dsp:nvSpPr>
      <dsp:spPr>
        <a:xfrm>
          <a:off x="0" y="1673568"/>
          <a:ext cx="6038335" cy="152142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a:t>“WATER” you thinking about drought? (2022)</a:t>
          </a:r>
        </a:p>
        <a:p>
          <a:pPr marL="171450" lvl="1" indent="-171450" algn="l" defTabSz="800100">
            <a:lnSpc>
              <a:spcPct val="90000"/>
            </a:lnSpc>
            <a:spcBef>
              <a:spcPct val="0"/>
            </a:spcBef>
            <a:spcAft>
              <a:spcPct val="15000"/>
            </a:spcAft>
            <a:buChar char="••"/>
          </a:pPr>
          <a:r>
            <a:rPr lang="en-US" sz="1800" kern="1200" dirty="0"/>
            <a:t>Exposed Alaska residents to drought monitoring and management</a:t>
          </a:r>
        </a:p>
        <a:p>
          <a:pPr marL="171450" lvl="1" indent="-171450" algn="l" defTabSz="800100">
            <a:lnSpc>
              <a:spcPct val="90000"/>
            </a:lnSpc>
            <a:spcBef>
              <a:spcPct val="0"/>
            </a:spcBef>
            <a:spcAft>
              <a:spcPct val="15000"/>
            </a:spcAft>
            <a:buChar char="••"/>
          </a:pPr>
          <a:r>
            <a:rPr lang="en-US" sz="1800" kern="1200" dirty="0"/>
            <a:t>Informed the development of a protype Alaska CDI</a:t>
          </a:r>
        </a:p>
      </dsp:txBody>
      <dsp:txXfrm>
        <a:off x="1359809" y="1673568"/>
        <a:ext cx="4678525" cy="1521425"/>
      </dsp:txXfrm>
    </dsp:sp>
    <dsp:sp modelId="{51691F74-F9ED-42F1-B530-00B3E449FAE6}">
      <dsp:nvSpPr>
        <dsp:cNvPr id="0" name=""/>
        <dsp:cNvSpPr/>
      </dsp:nvSpPr>
      <dsp:spPr>
        <a:xfrm>
          <a:off x="165680" y="1826635"/>
          <a:ext cx="1005841" cy="1249832"/>
        </a:xfrm>
        <a:prstGeom prst="roundRect">
          <a:avLst>
            <a:gd name="adj" fmla="val 10000"/>
          </a:avLst>
        </a:prstGeom>
        <a:blipFill rotWithShape="1">
          <a:blip xmlns:r="http://schemas.openxmlformats.org/officeDocument/2006/relationships" r:embed="rId2"/>
          <a:srcRect/>
          <a:stretch>
            <a:fillRect t="-7000" b="-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A9CAAF-E028-4DE0-8142-CBE71CF0A12E}">
      <dsp:nvSpPr>
        <dsp:cNvPr id="0" name=""/>
        <dsp:cNvSpPr/>
      </dsp:nvSpPr>
      <dsp:spPr>
        <a:xfrm>
          <a:off x="0" y="3347136"/>
          <a:ext cx="6038335" cy="152142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a:t>ACF </a:t>
          </a:r>
          <a:r>
            <a:rPr lang="en-US" sz="1800" b="1" kern="1200" dirty="0"/>
            <a:t>River Basin Drought Tabletop Exercise (2023)</a:t>
          </a:r>
        </a:p>
        <a:p>
          <a:pPr marL="171450" lvl="1" indent="-171450" algn="l" defTabSz="800100">
            <a:lnSpc>
              <a:spcPct val="90000"/>
            </a:lnSpc>
            <a:spcBef>
              <a:spcPct val="0"/>
            </a:spcBef>
            <a:spcAft>
              <a:spcPct val="15000"/>
            </a:spcAft>
            <a:buChar char="••"/>
          </a:pPr>
          <a:r>
            <a:rPr lang="en-US" sz="1800" kern="1200" dirty="0"/>
            <a:t>1</a:t>
          </a:r>
          <a:r>
            <a:rPr lang="en-US" sz="1800" kern="1200" baseline="30000" dirty="0"/>
            <a:t>st</a:t>
          </a:r>
          <a:r>
            <a:rPr lang="en-US" sz="1800" kern="1200" dirty="0"/>
            <a:t> time the 3 states were in the same room since the 2021 Supreme Court ruling. </a:t>
          </a:r>
        </a:p>
        <a:p>
          <a:pPr marL="171450" lvl="1" indent="-171450" algn="l" defTabSz="800100">
            <a:lnSpc>
              <a:spcPct val="90000"/>
            </a:lnSpc>
            <a:spcBef>
              <a:spcPct val="0"/>
            </a:spcBef>
            <a:spcAft>
              <a:spcPct val="15000"/>
            </a:spcAft>
            <a:buChar char="••"/>
          </a:pPr>
          <a:r>
            <a:rPr lang="en-US" sz="1800" kern="1200" dirty="0"/>
            <a:t>Board voted to make this an annual event.</a:t>
          </a:r>
        </a:p>
      </dsp:txBody>
      <dsp:txXfrm>
        <a:off x="1359809" y="3347136"/>
        <a:ext cx="4678525" cy="1521425"/>
      </dsp:txXfrm>
    </dsp:sp>
    <dsp:sp modelId="{69E200C8-0675-4525-BB4F-4675D619D281}">
      <dsp:nvSpPr>
        <dsp:cNvPr id="0" name=""/>
        <dsp:cNvSpPr/>
      </dsp:nvSpPr>
      <dsp:spPr>
        <a:xfrm>
          <a:off x="165680" y="3526165"/>
          <a:ext cx="1005841" cy="1249832"/>
        </a:xfrm>
        <a:prstGeom prst="roundRect">
          <a:avLst>
            <a:gd name="adj" fmla="val 10000"/>
          </a:avLst>
        </a:prstGeom>
        <a:blipFill rotWithShape="1">
          <a:blip xmlns:r="http://schemas.openxmlformats.org/officeDocument/2006/relationships" r:embed="rId3"/>
          <a:srcRect/>
          <a:stretch>
            <a:fillRect t="-7000" b="-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B857F-EF10-49E5-88C6-5A2F74E4B434}">
      <dsp:nvSpPr>
        <dsp:cNvPr id="0" name=""/>
        <dsp:cNvSpPr/>
      </dsp:nvSpPr>
      <dsp:spPr>
        <a:xfrm>
          <a:off x="3546" y="1189474"/>
          <a:ext cx="2813763" cy="2251010"/>
        </a:xfrm>
        <a:prstGeom prst="rect">
          <a:avLst/>
        </a:prstGeom>
        <a:blipFill dpi="0" rotWithShape="1">
          <a:blip xmlns:r="http://schemas.openxmlformats.org/officeDocument/2006/relationships" r:embed="rId1"/>
          <a:srcRect/>
          <a:stretch>
            <a:fillRect l="17501" r="17501"/>
          </a:stretch>
        </a:blip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 modelId="{1AEDB82C-1976-4B57-8468-884AB3ABFD2E}">
      <dsp:nvSpPr>
        <dsp:cNvPr id="0" name=""/>
        <dsp:cNvSpPr/>
      </dsp:nvSpPr>
      <dsp:spPr>
        <a:xfrm>
          <a:off x="256785" y="3215383"/>
          <a:ext cx="2504249" cy="787853"/>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Brazil</a:t>
          </a:r>
        </a:p>
      </dsp:txBody>
      <dsp:txXfrm>
        <a:off x="256785" y="3215383"/>
        <a:ext cx="2504249" cy="787853"/>
      </dsp:txXfrm>
    </dsp:sp>
    <dsp:sp modelId="{941D9C87-9AC7-4D82-AEE7-D99FAD6F50F3}">
      <dsp:nvSpPr>
        <dsp:cNvPr id="0" name=""/>
        <dsp:cNvSpPr/>
      </dsp:nvSpPr>
      <dsp:spPr>
        <a:xfrm>
          <a:off x="3098686" y="1189474"/>
          <a:ext cx="2813763" cy="2251010"/>
        </a:xfrm>
        <a:prstGeom prst="rect">
          <a:avLst/>
        </a:prstGeom>
        <a:blipFill rotWithShape="1">
          <a:blip xmlns:r="http://schemas.openxmlformats.org/officeDocument/2006/relationships" r:embed="rId2"/>
          <a:srcRect/>
          <a:stretch>
            <a:fillRect t="-3000" b="-3000"/>
          </a:stretch>
        </a:blip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 modelId="{FCA8BD63-B5AB-4E57-9157-1A5544D39F6D}">
      <dsp:nvSpPr>
        <dsp:cNvPr id="0" name=""/>
        <dsp:cNvSpPr/>
      </dsp:nvSpPr>
      <dsp:spPr>
        <a:xfrm>
          <a:off x="3351924" y="3215383"/>
          <a:ext cx="2504249" cy="787853"/>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Australia</a:t>
          </a:r>
        </a:p>
      </dsp:txBody>
      <dsp:txXfrm>
        <a:off x="3351924" y="3215383"/>
        <a:ext cx="2504249" cy="787853"/>
      </dsp:txXfrm>
    </dsp:sp>
    <dsp:sp modelId="{CA599FA9-049E-42FB-B142-A30567B97410}">
      <dsp:nvSpPr>
        <dsp:cNvPr id="0" name=""/>
        <dsp:cNvSpPr/>
      </dsp:nvSpPr>
      <dsp:spPr>
        <a:xfrm>
          <a:off x="6193825" y="1189474"/>
          <a:ext cx="2813763" cy="2251010"/>
        </a:xfrm>
        <a:prstGeom prst="rect">
          <a:avLst/>
        </a:prstGeom>
        <a:blipFill rotWithShape="1">
          <a:blip xmlns:r="http://schemas.openxmlformats.org/officeDocument/2006/relationships" r:embed="rId3"/>
          <a:srcRect/>
          <a:stretch>
            <a:fillRect l="-2000" r="-2000"/>
          </a:stretch>
        </a:blip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 modelId="{66826A20-42E4-48C4-976B-B4CD88315EF7}">
      <dsp:nvSpPr>
        <dsp:cNvPr id="0" name=""/>
        <dsp:cNvSpPr/>
      </dsp:nvSpPr>
      <dsp:spPr>
        <a:xfrm>
          <a:off x="6447064" y="3215383"/>
          <a:ext cx="2504249" cy="787853"/>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Middle East &amp; North Africa</a:t>
          </a:r>
        </a:p>
      </dsp:txBody>
      <dsp:txXfrm>
        <a:off x="6447064" y="3215383"/>
        <a:ext cx="2504249" cy="787853"/>
      </dsp:txXfrm>
    </dsp:sp>
    <dsp:sp modelId="{D8DDE625-0A20-4B3C-BCE9-20993EDB8A42}">
      <dsp:nvSpPr>
        <dsp:cNvPr id="0" name=""/>
        <dsp:cNvSpPr/>
      </dsp:nvSpPr>
      <dsp:spPr>
        <a:xfrm>
          <a:off x="9288965" y="1189474"/>
          <a:ext cx="2813763" cy="2251010"/>
        </a:xfrm>
        <a:prstGeom prst="rect">
          <a:avLst/>
        </a:prstGeom>
        <a:blipFill dpi="0" rotWithShape="1">
          <a:blip xmlns:r="http://schemas.openxmlformats.org/officeDocument/2006/relationships" r:embed="rId4"/>
          <a:srcRect/>
          <a:stretch>
            <a:fillRect t="11360" b="11360"/>
          </a:stretch>
        </a:blip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 modelId="{8545AAB3-9635-416B-B136-0AF389FA440B}">
      <dsp:nvSpPr>
        <dsp:cNvPr id="0" name=""/>
        <dsp:cNvSpPr/>
      </dsp:nvSpPr>
      <dsp:spPr>
        <a:xfrm>
          <a:off x="9542203" y="3215383"/>
          <a:ext cx="2504249" cy="787853"/>
        </a:xfrm>
        <a:prstGeom prst="wedgeRectCallout">
          <a:avLst>
            <a:gd name="adj1" fmla="val 20250"/>
            <a:gd name="adj2" fmla="val -607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Southern Africa</a:t>
          </a:r>
        </a:p>
      </dsp:txBody>
      <dsp:txXfrm>
        <a:off x="9542203" y="3215383"/>
        <a:ext cx="2504249" cy="7878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555C-DED6-4FA1-99E6-4AD65374172A}">
      <dsp:nvSpPr>
        <dsp:cNvPr id="0" name=""/>
        <dsp:cNvSpPr/>
      </dsp:nvSpPr>
      <dsp:spPr>
        <a:xfrm>
          <a:off x="292757" y="1412952"/>
          <a:ext cx="4027763" cy="2618046"/>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As monitoring and early warning systems improve, the need for better drought risk management strategies (planning and mitigation) increases</a:t>
          </a:r>
        </a:p>
      </dsp:txBody>
      <dsp:txXfrm>
        <a:off x="420559" y="1540754"/>
        <a:ext cx="3772159" cy="2362442"/>
      </dsp:txXfrm>
    </dsp:sp>
    <dsp:sp modelId="{43AB017E-0E44-40D2-9C5B-DBD72B78877E}">
      <dsp:nvSpPr>
        <dsp:cNvPr id="0" name=""/>
        <dsp:cNvSpPr/>
      </dsp:nvSpPr>
      <dsp:spPr>
        <a:xfrm>
          <a:off x="2299208" y="400522"/>
          <a:ext cx="4446068" cy="4446068"/>
        </a:xfrm>
        <a:custGeom>
          <a:avLst/>
          <a:gdLst/>
          <a:ahLst/>
          <a:cxnLst/>
          <a:rect l="0" t="0" r="0" b="0"/>
          <a:pathLst>
            <a:path>
              <a:moveTo>
                <a:pt x="861052" y="466080"/>
              </a:moveTo>
              <a:arcTo wR="2223034" hR="2223034" stAng="13933041" swAng="4533908"/>
            </a:path>
          </a:pathLst>
        </a:custGeom>
        <a:noFill/>
        <a:ln w="57150" cap="flat" cmpd="sng" algn="ctr">
          <a:solidFill>
            <a:schemeClr val="dk1"/>
          </a:solidFill>
          <a:prstDash val="solid"/>
          <a:miter lim="800000"/>
          <a:tailEnd type="arrow"/>
        </a:ln>
        <a:effectLst/>
      </dsp:spPr>
      <dsp:style>
        <a:lnRef idx="3">
          <a:schemeClr val="dk1"/>
        </a:lnRef>
        <a:fillRef idx="0">
          <a:schemeClr val="dk1"/>
        </a:fillRef>
        <a:effectRef idx="2">
          <a:schemeClr val="dk1"/>
        </a:effectRef>
        <a:fontRef idx="minor">
          <a:schemeClr val="tx1"/>
        </a:fontRef>
      </dsp:style>
    </dsp:sp>
    <dsp:sp modelId="{3EAF982A-072F-4A96-8E29-AE472BB8408C}">
      <dsp:nvSpPr>
        <dsp:cNvPr id="0" name=""/>
        <dsp:cNvSpPr/>
      </dsp:nvSpPr>
      <dsp:spPr>
        <a:xfrm>
          <a:off x="4852595" y="1412947"/>
          <a:ext cx="4027763" cy="2618046"/>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As planning and mitigation strategies are implemented, the need for improved drought monitoring and early warning increases</a:t>
          </a:r>
        </a:p>
      </dsp:txBody>
      <dsp:txXfrm>
        <a:off x="4980397" y="1540749"/>
        <a:ext cx="3772159" cy="2362442"/>
      </dsp:txXfrm>
    </dsp:sp>
    <dsp:sp modelId="{F849394B-4E8A-46FF-887E-7D9372D53310}">
      <dsp:nvSpPr>
        <dsp:cNvPr id="0" name=""/>
        <dsp:cNvSpPr/>
      </dsp:nvSpPr>
      <dsp:spPr>
        <a:xfrm>
          <a:off x="2295668" y="569310"/>
          <a:ext cx="4446068" cy="4446068"/>
        </a:xfrm>
        <a:custGeom>
          <a:avLst/>
          <a:gdLst/>
          <a:ahLst/>
          <a:cxnLst/>
          <a:rect l="0" t="0" r="0" b="0"/>
          <a:pathLst>
            <a:path>
              <a:moveTo>
                <a:pt x="3564214" y="3995917"/>
              </a:moveTo>
              <a:arcTo wR="2223034" hR="2223034" stAng="3173557" swAng="4452877"/>
            </a:path>
          </a:pathLst>
        </a:custGeom>
        <a:noFill/>
        <a:ln w="5715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F33B71-3AEC-41D4-9A3E-8AF0C2CCC663}"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9E462D-396F-4CCD-808A-82C77A59FC78}" type="slidenum">
              <a:rPr lang="en-US" smtClean="0"/>
              <a:t>‹#›</a:t>
            </a:fld>
            <a:endParaRPr lang="en-US"/>
          </a:p>
        </p:txBody>
      </p:sp>
    </p:spTree>
    <p:extLst>
      <p:ext uri="{BB962C8B-B14F-4D97-AF65-F5344CB8AC3E}">
        <p14:creationId xmlns:p14="http://schemas.microsoft.com/office/powerpoint/2010/main" val="364087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Bridge organization</a:t>
            </a:r>
          </a:p>
          <a:p>
            <a:pPr marL="174708" indent="-174708">
              <a:buFont typeface="Arial" panose="020B0604020202020204" pitchFamily="34" charset="0"/>
              <a:buChar char="•"/>
            </a:pPr>
            <a:r>
              <a:rPr lang="en-US" dirty="0" smtClean="0"/>
              <a:t>Translate</a:t>
            </a:r>
            <a:r>
              <a:rPr lang="en-US" baseline="0" dirty="0" smtClean="0"/>
              <a:t> science that we, and others, produce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A75CE-AC45-4610-85A6-277761AE3A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7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Monitoring products that blend multiple drought indicators and indices into a single product are often referred to as a combined drought index.  The National Drought Mitigation Center has developed CDI for the United States and has worked with countries around the globe to do the same. A few of those are shown here. Including:</a:t>
            </a:r>
          </a:p>
          <a:p>
            <a:pPr marL="171450" indent="-171450">
              <a:buFont typeface="Arial" panose="020B0604020202020204" pitchFamily="34" charset="0"/>
              <a:buChar char="•"/>
            </a:pPr>
            <a:r>
              <a:rPr lang="en-US" dirty="0"/>
              <a:t>Brazil</a:t>
            </a:r>
          </a:p>
          <a:p>
            <a:pPr marL="171450" indent="-171450">
              <a:buFont typeface="Arial" panose="020B0604020202020204" pitchFamily="34" charset="0"/>
              <a:buChar char="•"/>
            </a:pPr>
            <a:r>
              <a:rPr lang="en-US" dirty="0"/>
              <a:t>Australia</a:t>
            </a:r>
          </a:p>
          <a:p>
            <a:pPr marL="171450" indent="-171450">
              <a:buFont typeface="Arial" panose="020B0604020202020204" pitchFamily="34" charset="0"/>
              <a:buChar char="•"/>
            </a:pPr>
            <a:r>
              <a:rPr lang="en-US" dirty="0"/>
              <a:t>Multiple countries in the Middle East and North Africa Region and In Southern Africa.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9A2E1-B0D8-4A6C-A292-0388D7108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379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Define</a:t>
            </a:r>
            <a:r>
              <a:rPr lang="en-US" baseline="0"/>
              <a:t> drought impacts. Cause &amp; effect. Example impacts.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2D5AE2-E576-46D7-A1A5-1815E4A313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021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50000"/>
                  </a:schemeClr>
                </a:solidFill>
              </a:rPr>
              <a:t>Finally, we have the NDMC Condition Monitoring Reports, which is a more intensive process. Kelly spoke about this earlier. You sign up and submit information for a specific sector by responding to a series of survey questions.</a:t>
            </a:r>
          </a:p>
          <a:p>
            <a:endParaRPr lang="en-US" dirty="0"/>
          </a:p>
          <a:p>
            <a:r>
              <a:rPr lang="en-US" dirty="0"/>
              <a:t>Authors don’t currently get these in a map layer, but can go to the interactive tool to review reports. NDMC staff also summarize and email these impacts to the authors.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2D5AE2-E576-46D7-A1A5-1815E4A313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449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don’t have time to go through all of the statistics</a:t>
            </a:r>
            <a:r>
              <a:rPr lang="en-US" baseline="0"/>
              <a:t> today, though if you are interested drop a note in the chat box and I’ll be happy to arrange a separate time to go over them with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a:t>If it’s dry in December, Jan, Feb, or March, you’ve got an indication that there will be agricultural impacts in the upcoming year. Probably not all impacts have been collected, so chances increase that something is going to happen.</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2D5AE2-E576-46D7-A1A5-1815E4A313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46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general</a:t>
            </a:r>
            <a:r>
              <a:rPr lang="en-US" baseline="0" dirty="0"/>
              <a:t> overview process of creating a Combined Drought Index. It  illustrates the process we have used in the past with our partners as shown earlier on the global example CDI slide. </a:t>
            </a:r>
            <a:endParaRPr lang="en-US" dirty="0"/>
          </a:p>
          <a:p>
            <a:endParaRPr lang="en-US" dirty="0"/>
          </a:p>
          <a:p>
            <a:pPr marL="228600" indent="-228600">
              <a:buAutoNum type="arabicPeriod"/>
            </a:pPr>
            <a:r>
              <a:rPr lang="en-US" dirty="0"/>
              <a:t>In the first step the research team researches and develops the combined drought indicator. This includes looking at data availability and access and working with the country partners to identify potential indicators.</a:t>
            </a:r>
          </a:p>
          <a:p>
            <a:pPr marL="228600" indent="-228600">
              <a:buAutoNum type="arabicPeriod"/>
            </a:pPr>
            <a:r>
              <a:rPr lang="en-US" dirty="0"/>
              <a:t>Next, the research team delivers the framework for the operational CDI.</a:t>
            </a:r>
          </a:p>
          <a:p>
            <a:pPr marL="228600" indent="-228600">
              <a:buAutoNum type="arabicPeriod"/>
            </a:pPr>
            <a:r>
              <a:rPr lang="en-US" dirty="0"/>
              <a:t>Step 3 is to evaluate the CDI to determine if it meets decision-making and stakeholder needs</a:t>
            </a:r>
          </a:p>
          <a:p>
            <a:pPr marL="228600" indent="-228600">
              <a:buAutoNum type="arabicPeriod"/>
            </a:pPr>
            <a:r>
              <a:rPr lang="en-US" dirty="0"/>
              <a:t>Step 4 is to begin to produce the CDI operationally to ensure that the process is realistic given the available resources.</a:t>
            </a:r>
          </a:p>
          <a:p>
            <a:pPr marL="228600" indent="-228600">
              <a:buAutoNum type="arabicPeriod"/>
            </a:pPr>
            <a:r>
              <a:rPr lang="en-US" dirty="0"/>
              <a:t>Step 5 is to  develop triggers based upon the CDI to initiate  drought management actions based on drought severity levels</a:t>
            </a:r>
          </a:p>
          <a:p>
            <a:pPr marL="228600" indent="-228600">
              <a:buAutoNum type="arabicPeriod"/>
            </a:pPr>
            <a:r>
              <a:rPr lang="en-US" dirty="0"/>
              <a:t>Step 6 is to make it official by documenting the monitoring process and triggers in a drought plan</a:t>
            </a:r>
          </a:p>
          <a:p>
            <a:pPr marL="228600" indent="-228600">
              <a:buAutoNum type="arabicPeriod"/>
            </a:pPr>
            <a:r>
              <a:rPr lang="en-US" dirty="0"/>
              <a:t>Finally, step 7 is to Publicize the drought plan to increase awareness and create consensus</a:t>
            </a:r>
          </a:p>
          <a:p>
            <a:pPr marL="228600" indent="-228600">
              <a:buAutoNum type="arabicPeriod"/>
            </a:pPr>
            <a:endParaRPr lang="en-US" dirty="0"/>
          </a:p>
          <a:p>
            <a:pPr marL="0" indent="0">
              <a:buNone/>
            </a:pPr>
            <a:r>
              <a:rPr lang="en-US" baseline="0" dirty="0"/>
              <a:t>Note the transition and hand-off between the project team/consultant team (e.g., NDMC/World Bank) and the partner.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9A2E1-B0D8-4A6C-A292-0388D7108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109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69A2E1-B0D8-4A6C-A292-0388D7108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011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Continuum: a unique feature of the NDMC (very few organizations span the entire continuum)</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35892" indent="-283035" eaLnBrk="0" hangingPunct="0">
              <a:defRPr sz="2400">
                <a:solidFill>
                  <a:schemeClr val="tx1"/>
                </a:solidFill>
                <a:latin typeface="Arial" charset="0"/>
                <a:ea typeface="ＭＳ Ｐゴシック" pitchFamily="34" charset="-128"/>
              </a:defRPr>
            </a:lvl2pPr>
            <a:lvl3pPr marL="1132142" indent="-226428" eaLnBrk="0" hangingPunct="0">
              <a:defRPr sz="2400">
                <a:solidFill>
                  <a:schemeClr val="tx1"/>
                </a:solidFill>
                <a:latin typeface="Arial" charset="0"/>
                <a:ea typeface="ＭＳ Ｐゴシック" pitchFamily="34" charset="-128"/>
              </a:defRPr>
            </a:lvl3pPr>
            <a:lvl4pPr marL="1584998" indent="-226428" eaLnBrk="0" hangingPunct="0">
              <a:defRPr sz="2400">
                <a:solidFill>
                  <a:schemeClr val="tx1"/>
                </a:solidFill>
                <a:latin typeface="Arial" charset="0"/>
                <a:ea typeface="ＭＳ Ｐゴシック" pitchFamily="34" charset="-128"/>
              </a:defRPr>
            </a:lvl4pPr>
            <a:lvl5pPr marL="2037855" indent="-226428" eaLnBrk="0" hangingPunct="0">
              <a:defRPr sz="2400">
                <a:solidFill>
                  <a:schemeClr val="tx1"/>
                </a:solidFill>
                <a:latin typeface="Arial" charset="0"/>
                <a:ea typeface="ＭＳ Ｐゴシック" pitchFamily="34" charset="-128"/>
              </a:defRPr>
            </a:lvl5pPr>
            <a:lvl6pPr marL="2490711" indent="-226428" eaLnBrk="0" fontAlgn="base" hangingPunct="0">
              <a:spcBef>
                <a:spcPct val="0"/>
              </a:spcBef>
              <a:spcAft>
                <a:spcPct val="0"/>
              </a:spcAft>
              <a:defRPr sz="2400">
                <a:solidFill>
                  <a:schemeClr val="tx1"/>
                </a:solidFill>
                <a:latin typeface="Arial" charset="0"/>
                <a:ea typeface="ＭＳ Ｐゴシック" pitchFamily="34" charset="-128"/>
              </a:defRPr>
            </a:lvl6pPr>
            <a:lvl7pPr marL="2943568" indent="-226428" eaLnBrk="0" fontAlgn="base" hangingPunct="0">
              <a:spcBef>
                <a:spcPct val="0"/>
              </a:spcBef>
              <a:spcAft>
                <a:spcPct val="0"/>
              </a:spcAft>
              <a:defRPr sz="2400">
                <a:solidFill>
                  <a:schemeClr val="tx1"/>
                </a:solidFill>
                <a:latin typeface="Arial" charset="0"/>
                <a:ea typeface="ＭＳ Ｐゴシック" pitchFamily="34" charset="-128"/>
              </a:defRPr>
            </a:lvl7pPr>
            <a:lvl8pPr marL="3396425" indent="-226428" eaLnBrk="0" fontAlgn="base" hangingPunct="0">
              <a:spcBef>
                <a:spcPct val="0"/>
              </a:spcBef>
              <a:spcAft>
                <a:spcPct val="0"/>
              </a:spcAft>
              <a:defRPr sz="2400">
                <a:solidFill>
                  <a:schemeClr val="tx1"/>
                </a:solidFill>
                <a:latin typeface="Arial" charset="0"/>
                <a:ea typeface="ＭＳ Ｐゴシック" pitchFamily="34" charset="-128"/>
              </a:defRPr>
            </a:lvl8pPr>
            <a:lvl9pPr marL="3849281" indent="-226428"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F9295E7F-613D-4BE1-8802-C598280B862D}" type="slidenum">
              <a:rPr kumimoji="0" 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378533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576" eaLnBrk="0" hangingPunct="0">
              <a:defRPr>
                <a:solidFill>
                  <a:schemeClr val="tx1"/>
                </a:solidFill>
                <a:latin typeface="Arial" pitchFamily="34" charset="0"/>
              </a:defRPr>
            </a:lvl1pPr>
            <a:lvl2pPr marL="735892" indent="-283035" defTabSz="913576" eaLnBrk="0" hangingPunct="0">
              <a:defRPr>
                <a:solidFill>
                  <a:schemeClr val="tx1"/>
                </a:solidFill>
                <a:latin typeface="Arial" pitchFamily="34" charset="0"/>
              </a:defRPr>
            </a:lvl2pPr>
            <a:lvl3pPr marL="1132142" indent="-226428" defTabSz="913576" eaLnBrk="0" hangingPunct="0">
              <a:defRPr>
                <a:solidFill>
                  <a:schemeClr val="tx1"/>
                </a:solidFill>
                <a:latin typeface="Arial" pitchFamily="34" charset="0"/>
              </a:defRPr>
            </a:lvl3pPr>
            <a:lvl4pPr marL="1584998" indent="-226428" defTabSz="913576" eaLnBrk="0" hangingPunct="0">
              <a:defRPr>
                <a:solidFill>
                  <a:schemeClr val="tx1"/>
                </a:solidFill>
                <a:latin typeface="Arial" pitchFamily="34" charset="0"/>
              </a:defRPr>
            </a:lvl4pPr>
            <a:lvl5pPr marL="2037855" indent="-226428" defTabSz="913576" eaLnBrk="0" hangingPunct="0">
              <a:defRPr>
                <a:solidFill>
                  <a:schemeClr val="tx1"/>
                </a:solidFill>
                <a:latin typeface="Arial" pitchFamily="34" charset="0"/>
              </a:defRPr>
            </a:lvl5pPr>
            <a:lvl6pPr marL="2490711" indent="-226428" defTabSz="913576" eaLnBrk="0" fontAlgn="base" hangingPunct="0">
              <a:spcBef>
                <a:spcPct val="0"/>
              </a:spcBef>
              <a:spcAft>
                <a:spcPct val="0"/>
              </a:spcAft>
              <a:defRPr>
                <a:solidFill>
                  <a:schemeClr val="tx1"/>
                </a:solidFill>
                <a:latin typeface="Arial" pitchFamily="34" charset="0"/>
              </a:defRPr>
            </a:lvl6pPr>
            <a:lvl7pPr marL="2943568" indent="-226428" defTabSz="913576" eaLnBrk="0" fontAlgn="base" hangingPunct="0">
              <a:spcBef>
                <a:spcPct val="0"/>
              </a:spcBef>
              <a:spcAft>
                <a:spcPct val="0"/>
              </a:spcAft>
              <a:defRPr>
                <a:solidFill>
                  <a:schemeClr val="tx1"/>
                </a:solidFill>
                <a:latin typeface="Arial" pitchFamily="34" charset="0"/>
              </a:defRPr>
            </a:lvl7pPr>
            <a:lvl8pPr marL="3396425" indent="-226428" defTabSz="913576" eaLnBrk="0" fontAlgn="base" hangingPunct="0">
              <a:spcBef>
                <a:spcPct val="0"/>
              </a:spcBef>
              <a:spcAft>
                <a:spcPct val="0"/>
              </a:spcAft>
              <a:defRPr>
                <a:solidFill>
                  <a:schemeClr val="tx1"/>
                </a:solidFill>
                <a:latin typeface="Arial" pitchFamily="34" charset="0"/>
              </a:defRPr>
            </a:lvl8pPr>
            <a:lvl9pPr marL="3849281" indent="-226428" defTabSz="913576" eaLnBrk="0" fontAlgn="base" hangingPunct="0">
              <a:spcBef>
                <a:spcPct val="0"/>
              </a:spcBef>
              <a:spcAft>
                <a:spcPct val="0"/>
              </a:spcAft>
              <a:defRPr>
                <a:solidFill>
                  <a:schemeClr val="tx1"/>
                </a:solidFill>
                <a:latin typeface="Arial" pitchFamily="34" charset="0"/>
              </a:defRPr>
            </a:lvl9pPr>
          </a:lstStyle>
          <a:p>
            <a:pPr marL="0" marR="0" lvl="0" indent="0" algn="r" defTabSz="913576" rtl="0" eaLnBrk="1" fontAlgn="auto" latinLnBrk="0" hangingPunct="1">
              <a:lnSpc>
                <a:spcPct val="100000"/>
              </a:lnSpc>
              <a:spcBef>
                <a:spcPts val="0"/>
              </a:spcBef>
              <a:spcAft>
                <a:spcPts val="0"/>
              </a:spcAft>
              <a:buClrTx/>
              <a:buSzTx/>
              <a:buFontTx/>
              <a:buNone/>
              <a:tabLst/>
              <a:defRPr/>
            </a:pPr>
            <a:fld id="{8154F47D-A891-42FD-9450-AA245198B149}"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357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3772" y="4342141"/>
            <a:ext cx="5030456" cy="41154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p>
        </p:txBody>
      </p:sp>
    </p:spTree>
    <p:extLst>
      <p:ext uri="{BB962C8B-B14F-4D97-AF65-F5344CB8AC3E}">
        <p14:creationId xmlns:p14="http://schemas.microsoft.com/office/powerpoint/2010/main" val="1834429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875" indent="-285721" eaLnBrk="0" hangingPunct="0">
              <a:defRPr sz="2400">
                <a:solidFill>
                  <a:schemeClr val="tx1"/>
                </a:solidFill>
                <a:latin typeface="Times New Roman" pitchFamily="18" charset="0"/>
              </a:defRPr>
            </a:lvl2pPr>
            <a:lvl3pPr marL="1142884" indent="-228577" eaLnBrk="0" hangingPunct="0">
              <a:defRPr sz="2400">
                <a:solidFill>
                  <a:schemeClr val="tx1"/>
                </a:solidFill>
                <a:latin typeface="Times New Roman" pitchFamily="18" charset="0"/>
              </a:defRPr>
            </a:lvl3pPr>
            <a:lvl4pPr marL="1600037" indent="-228577" eaLnBrk="0" hangingPunct="0">
              <a:defRPr sz="2400">
                <a:solidFill>
                  <a:schemeClr val="tx1"/>
                </a:solidFill>
                <a:latin typeface="Times New Roman" pitchFamily="18" charset="0"/>
              </a:defRPr>
            </a:lvl4pPr>
            <a:lvl5pPr marL="2057190" indent="-228577" eaLnBrk="0" hangingPunct="0">
              <a:defRPr sz="2400">
                <a:solidFill>
                  <a:schemeClr val="tx1"/>
                </a:solidFill>
                <a:latin typeface="Times New Roman" pitchFamily="18" charset="0"/>
              </a:defRPr>
            </a:lvl5pPr>
            <a:lvl6pPr marL="2514344" indent="-228577" eaLnBrk="0" fontAlgn="base" hangingPunct="0">
              <a:spcBef>
                <a:spcPct val="0"/>
              </a:spcBef>
              <a:spcAft>
                <a:spcPct val="0"/>
              </a:spcAft>
              <a:defRPr sz="2400">
                <a:solidFill>
                  <a:schemeClr val="tx1"/>
                </a:solidFill>
                <a:latin typeface="Times New Roman" pitchFamily="18" charset="0"/>
              </a:defRPr>
            </a:lvl6pPr>
            <a:lvl7pPr marL="2971497" indent="-228577" eaLnBrk="0" fontAlgn="base" hangingPunct="0">
              <a:spcBef>
                <a:spcPct val="0"/>
              </a:spcBef>
              <a:spcAft>
                <a:spcPct val="0"/>
              </a:spcAft>
              <a:defRPr sz="2400">
                <a:solidFill>
                  <a:schemeClr val="tx1"/>
                </a:solidFill>
                <a:latin typeface="Times New Roman" pitchFamily="18" charset="0"/>
              </a:defRPr>
            </a:lvl7pPr>
            <a:lvl8pPr marL="3428651" indent="-228577" eaLnBrk="0" fontAlgn="base" hangingPunct="0">
              <a:spcBef>
                <a:spcPct val="0"/>
              </a:spcBef>
              <a:spcAft>
                <a:spcPct val="0"/>
              </a:spcAft>
              <a:defRPr sz="2400">
                <a:solidFill>
                  <a:schemeClr val="tx1"/>
                </a:solidFill>
                <a:latin typeface="Times New Roman" pitchFamily="18" charset="0"/>
              </a:defRPr>
            </a:lvl8pPr>
            <a:lvl9pPr marL="3885803" indent="-228577"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4F7E31-651D-423B-A1F1-0DC6F4D8F158}"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8371" name="Rectangle 2"/>
          <p:cNvSpPr>
            <a:spLocks noGrp="1" noRot="1" noChangeAspect="1" noChangeArrowheads="1" noTextEdit="1"/>
          </p:cNvSpPr>
          <p:nvPr>
            <p:ph type="sldImg"/>
          </p:nvPr>
        </p:nvSpPr>
        <p:spPr>
          <a:xfrm>
            <a:off x="381000" y="685800"/>
            <a:ext cx="6097588" cy="3430588"/>
          </a:xfrm>
          <a:ln/>
        </p:spPr>
      </p:sp>
      <p:sp>
        <p:nvSpPr>
          <p:cNvPr id="58372" name="Rectangle 3"/>
          <p:cNvSpPr>
            <a:spLocks noGrp="1" noChangeArrowheads="1"/>
          </p:cNvSpPr>
          <p:nvPr>
            <p:ph type="body" idx="1"/>
          </p:nvPr>
        </p:nvSpPr>
        <p:spPr>
          <a:xfrm>
            <a:off x="914400" y="4341814"/>
            <a:ext cx="50292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631708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regard to the last bullets, more tribal nations are developing drought and climate change plans because there is money to do so being provided primarily by BIA, or as part of </a:t>
            </a:r>
            <a:r>
              <a:rPr lang="en-US" dirty="0" err="1"/>
              <a:t>muliti</a:t>
            </a:r>
            <a:r>
              <a:rPr lang="en-US" dirty="0"/>
              <a:t>-hazard planning by FEMA. Additional agencies such as BOR, NIDIS, and others are also now beginning to provide additional funds for drought mitigation and response projects, which is helpful. However, many tribes still lack tribal-specific monitoring and impact information and the technical capacity to develop plans. In addition, most agencies now how tribal liaisons or fund tribal staff (i.e., NIDIS, USDA NRCS, EPA, USGS CASCS, USDA Climate Hubs, so more coordination of activities would be helpful – along with programs/projects that focus on providing technical training to many tribes at once vs. on a tribe by tribe basis.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44618-A61F-452F-B5F4-220DB444C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865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During this project, the NDMC worked with the Iowa Drought Planning Team (DPT) to finalize, test, and publicize their state drought plan. The Iowa DPT primarily includes representatives from the Iowa Department of Agriculture and Land Stewardship, Iowa Homeland Security and Emergency Management Department and Iowa Department of Natural Resources, along with Dennis Todey, Director of the USDA Midwest Climate Hub.</a:t>
            </a:r>
          </a:p>
          <a:p>
            <a:pPr marL="0" marR="0">
              <a:spcBef>
                <a:spcPts val="0"/>
              </a:spcBef>
              <a:spcAft>
                <a:spcPts val="0"/>
              </a:spcAft>
            </a:pPr>
            <a:r>
              <a:rPr lang="en-US"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Knutson and Smith met with members of the Iowa Drought Planning Team (DPT) every two weeks since the spring of 2022 to discuss their planning process, provide input, and review drafts of the plan. Specifically, the NDMC provided drought planning guidance materials and example drought plans; expert opinion on the development of each component of the drought plan (i.e., leadership structure, drought monitoring, risk assessment and management options); advice on seeking stakeholder engagement and the facilitation of a series of stakeholder input sessions across Iowa in July; and a list of potential mitigation actions for the state to consider for adoption.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Knutson and Smith met with the DPT on 10/19/22 and 12/14/22 to review final iterations of the Iowa State Drought plan, which was approved and placed on the Iowa Department of Natural Resources website in January, 2023.</a:t>
            </a: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Knutson and Bathke participated virtually in the Iowa Drought Planning Tabletop Exercise on 2/15/23 with relevant Iowa agencies to review the drought plan and agency roles and recommend changes to be considered in the next update of the plan expected to be in early 2024. </a:t>
            </a: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Knutson met with Tim Hall from the Iowa Department of Natural Resources on 2/21/23 to discuss the benefit of NDMC drought planning information and expertise provided to the DPT. Generally, Hall felt that the information and expertise was especially valuable in deciding how to begin the planning process, learning about the primary steps involved in the process, issues that were raised by the NDMC to consider throughout the planning process, and drought plan components from other states that were highlighted from which Iowa could draw upon (rather than starting from scratch). Hall will provide a more thorough assessment of materials provided by the NDMC within the near future.</a:t>
            </a: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Knutson participated in the Midwest DEWS Webinar: The Iowa Drought Plan on 3/14/23 along with Iowa DPT members. The members described the drought planning process and resulting plan, and Knutson provided reflections on lessons learned during the Iowa drought planning process. The Iowa DPT, NDMC, USDA Midwest Climate Hub and NOAA NIDIS are now planning to develop a case study of the drought planning process for publication.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44618-A61F-452F-B5F4-220DB444C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35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1" dirty="0">
                <a:solidFill>
                  <a:srgbClr val="67625F"/>
                </a:solidFill>
                <a:effectLst/>
                <a:latin typeface="inherit"/>
              </a:rPr>
              <a:t>Collaborative Drought Planning Using Scenario Exercises </a:t>
            </a:r>
            <a:r>
              <a:rPr lang="en-US" b="0" i="0" dirty="0">
                <a:solidFill>
                  <a:srgbClr val="67625F"/>
                </a:solidFill>
                <a:effectLst/>
                <a:latin typeface="inherit"/>
              </a:rPr>
              <a:t> is an interactive website that</a:t>
            </a:r>
            <a:r>
              <a:rPr lang="en-US" b="0" i="0" dirty="0">
                <a:solidFill>
                  <a:srgbClr val="67625F"/>
                </a:solidFill>
                <a:effectLst/>
                <a:latin typeface="Open Sans" panose="020B0606030504020204" pitchFamily="34" charset="0"/>
              </a:rPr>
              <a:t> provides information and tools to help plan drought scenario-based exercises — structured, interactive activities designed for engaging decision-makers, stakeholders, planners, emergency managers, and others in the process of planning and managing a hypothetical drought.</a:t>
            </a:r>
          </a:p>
          <a:p>
            <a:pPr algn="l" fontAlgn="base"/>
            <a:endParaRPr lang="en-US" b="0" i="0" dirty="0">
              <a:solidFill>
                <a:srgbClr val="67625F"/>
              </a:solidFill>
              <a:effectLst/>
              <a:latin typeface="Open Sans" panose="020B0606030504020204" pitchFamily="34" charset="0"/>
            </a:endParaRPr>
          </a:p>
          <a:p>
            <a:pPr algn="l" fontAlgn="base"/>
            <a:r>
              <a:rPr lang="en-US" b="0" i="0" dirty="0">
                <a:solidFill>
                  <a:srgbClr val="67625F"/>
                </a:solidFill>
                <a:effectLst/>
                <a:latin typeface="Open Sans" panose="020B0606030504020204" pitchFamily="34" charset="0"/>
              </a:rPr>
              <a:t>This website is based on the NDMC’s </a:t>
            </a:r>
          </a:p>
          <a:p>
            <a:pPr marL="171450" indent="-171450" algn="l" fontAlgn="base">
              <a:buFont typeface="Arial" panose="020B0604020202020204" pitchFamily="34" charset="0"/>
              <a:buChar char="•"/>
            </a:pPr>
            <a:r>
              <a:rPr lang="en-US" b="0" i="0" dirty="0">
                <a:solidFill>
                  <a:srgbClr val="67625F"/>
                </a:solidFill>
                <a:effectLst/>
                <a:latin typeface="Open Sans" panose="020B0606030504020204" pitchFamily="34" charset="0"/>
              </a:rPr>
              <a:t>28 years experience in drought planning</a:t>
            </a:r>
          </a:p>
          <a:p>
            <a:pPr marL="171450" indent="-171450" algn="l" fontAlgn="base">
              <a:buFont typeface="Arial" panose="020B0604020202020204" pitchFamily="34" charset="0"/>
              <a:buChar char="•"/>
            </a:pPr>
            <a:r>
              <a:rPr lang="en-US" b="0" i="0" dirty="0">
                <a:solidFill>
                  <a:srgbClr val="67625F"/>
                </a:solidFill>
                <a:effectLst/>
                <a:latin typeface="Open Sans" panose="020B0606030504020204" pitchFamily="34" charset="0"/>
              </a:rPr>
              <a:t>18 years experience in developing, convening, facilitating, and evaluating drought scenario exercises over ~13 years in 10 states and 5 countries</a:t>
            </a:r>
          </a:p>
          <a:p>
            <a:pPr marL="171450" indent="-171450" algn="l" fontAlgn="base">
              <a:buFont typeface="Arial" panose="020B0604020202020204" pitchFamily="34" charset="0"/>
              <a:buChar char="•"/>
            </a:pPr>
            <a:endParaRPr lang="en-US" b="0" i="0" dirty="0">
              <a:solidFill>
                <a:srgbClr val="67625F"/>
              </a:solidFill>
              <a:effectLst/>
              <a:latin typeface="Open Sans" panose="020B0606030504020204" pitchFamily="34" charset="0"/>
            </a:endParaRPr>
          </a:p>
          <a:p>
            <a:pPr algn="l" fontAlgn="base"/>
            <a:r>
              <a:rPr lang="en-US" b="0" i="0" dirty="0">
                <a:solidFill>
                  <a:srgbClr val="67625F"/>
                </a:solidFill>
                <a:effectLst/>
                <a:latin typeface="Open Sans" panose="020B0606030504020204" pitchFamily="34" charset="0"/>
              </a:rPr>
              <a:t>The guide has been broken down into four sections, each with background information, tips, examples, and tools to help you understand roles that scenario-based exercises can play in reducing drought risk and to select and begin planning an exercise for your community or organization. The website includes 18 worksheets, 10 case studies (with more on the way) with each containing </a:t>
            </a:r>
          </a:p>
          <a:p>
            <a:pPr marL="171450" indent="-171450" algn="l" fontAlgn="base">
              <a:buFont typeface="Arial" panose="020B0604020202020204" pitchFamily="34" charset="0"/>
              <a:buChar char="•"/>
            </a:pPr>
            <a:r>
              <a:rPr lang="en-US" b="0" i="0" dirty="0">
                <a:solidFill>
                  <a:srgbClr val="67625F"/>
                </a:solidFill>
                <a:effectLst/>
                <a:latin typeface="Open Sans" panose="020B0606030504020204" pitchFamily="34" charset="0"/>
              </a:rPr>
              <a:t>A scenario overview,</a:t>
            </a:r>
          </a:p>
          <a:p>
            <a:pPr marL="171450" indent="-171450" algn="l" fontAlgn="base">
              <a:buFont typeface="Arial" panose="020B0604020202020204" pitchFamily="34" charset="0"/>
              <a:buChar char="•"/>
            </a:pPr>
            <a:r>
              <a:rPr lang="en-US" b="0" i="0" dirty="0">
                <a:solidFill>
                  <a:srgbClr val="67625F"/>
                </a:solidFill>
                <a:effectLst/>
                <a:latin typeface="Open Sans" panose="020B0606030504020204" pitchFamily="34" charset="0"/>
              </a:rPr>
              <a:t>Exercise goals</a:t>
            </a:r>
          </a:p>
          <a:p>
            <a:pPr marL="171450" indent="-171450" algn="l" fontAlgn="base">
              <a:buFont typeface="Arial" panose="020B0604020202020204" pitchFamily="34" charset="0"/>
              <a:buChar char="•"/>
            </a:pPr>
            <a:r>
              <a:rPr lang="en-US" b="0" i="0" dirty="0">
                <a:solidFill>
                  <a:srgbClr val="67625F"/>
                </a:solidFill>
                <a:effectLst/>
                <a:latin typeface="Open Sans" panose="020B0606030504020204" pitchFamily="34" charset="0"/>
              </a:rPr>
              <a:t>Outcomes and evaluation information</a:t>
            </a:r>
          </a:p>
          <a:p>
            <a:pPr marL="171450" indent="-171450" algn="l" fontAlgn="base">
              <a:buFont typeface="Arial" panose="020B0604020202020204" pitchFamily="34" charset="0"/>
              <a:buChar char="•"/>
            </a:pPr>
            <a:r>
              <a:rPr lang="en-US" b="0" i="0" dirty="0">
                <a:solidFill>
                  <a:srgbClr val="67625F"/>
                </a:solidFill>
                <a:effectLst/>
                <a:latin typeface="Open Sans" panose="020B0606030504020204" pitchFamily="34" charset="0"/>
              </a:rPr>
              <a:t>Agendas and more.</a:t>
            </a:r>
          </a:p>
          <a:p>
            <a:pPr marL="0" indent="0" algn="l" fontAlgn="base">
              <a:buFont typeface="Arial" panose="020B0604020202020204" pitchFamily="34" charset="0"/>
              <a:buNone/>
            </a:pPr>
            <a:endParaRPr lang="en-US" b="0" i="0" dirty="0">
              <a:solidFill>
                <a:srgbClr val="67625F"/>
              </a:solidFill>
              <a:effectLst/>
              <a:latin typeface="Open Sans" panose="020B0606030504020204" pitchFamily="34" charset="0"/>
            </a:endParaRPr>
          </a:p>
          <a:p>
            <a:pPr marL="0" indent="0" algn="l" fontAlgn="base">
              <a:buFont typeface="Arial" panose="020B0604020202020204" pitchFamily="34" charset="0"/>
              <a:buNone/>
            </a:pPr>
            <a:r>
              <a:rPr lang="en-US" b="0" i="0" dirty="0">
                <a:solidFill>
                  <a:srgbClr val="67625F"/>
                </a:solidFill>
                <a:effectLst/>
                <a:latin typeface="Open Sans" panose="020B0606030504020204" pitchFamily="34" charset="0"/>
              </a:rPr>
              <a:t>The website is regularly updated to reflect our latest experiences.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2D5AE2-E576-46D7-A1A5-1815E4A313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16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work with communities to develop exercises, we use a process called backwards design where the exercise type, questions, and format are developed based on THEIR desired outcomes. This slide shows a few sample outcomes from recent exercises.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2D5AE2-E576-46D7-A1A5-1815E4A313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082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636E40-6859-CD4C-9FC0-AEF0562A50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478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a:t>
            </a:r>
            <a:r>
              <a:rPr lang="en-US" baseline="0" dirty="0"/>
              <a:t> example of the CDI process we followed with our partners in Jordan. This same process is/was followed with our partners in many of the countries shown earlier on the global example CDI slide. </a:t>
            </a:r>
          </a:p>
          <a:p>
            <a:pPr marL="228600" indent="-228600">
              <a:buAutoNum type="arabicPeriod"/>
            </a:pPr>
            <a:r>
              <a:rPr lang="en-US" baseline="0" dirty="0"/>
              <a:t>Collect climate data from satellites, surface observations, or computer models</a:t>
            </a:r>
          </a:p>
          <a:p>
            <a:pPr marL="228600" indent="-228600">
              <a:buAutoNum type="arabicPeriod"/>
            </a:pPr>
            <a:r>
              <a:rPr lang="en-US" dirty="0"/>
              <a:t>Select drought indicators based on data availability, quality, and decision-making needs</a:t>
            </a:r>
          </a:p>
          <a:p>
            <a:pPr marL="228600" indent="-228600">
              <a:buAutoNum type="arabicPeriod"/>
            </a:pPr>
            <a:r>
              <a:rPr lang="en-US" dirty="0"/>
              <a:t>Put the data into historical context, using a method such as percentile ranking, and assign drought severity levels.</a:t>
            </a:r>
          </a:p>
          <a:p>
            <a:pPr marL="228600" indent="-228600">
              <a:buAutoNum type="arabicPeriod"/>
            </a:pPr>
            <a:r>
              <a:rPr lang="en-US" dirty="0"/>
              <a:t>Assign relative weights of the different drought indicators. This can be based upon by expert judgement of project scientists and in-country consultants or by machine learning.</a:t>
            </a:r>
          </a:p>
          <a:p>
            <a:pPr marL="228600" indent="-228600">
              <a:buAutoNum type="arabicPeriod"/>
            </a:pPr>
            <a:r>
              <a:rPr lang="en-US" dirty="0"/>
              <a:t>Blend the data into a single product and create a map. The final map should be relevant and useful for drought management.</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62519-A511-485C-90BA-03B96DA9BF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257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C545AB6-CE8B-E147-90BF-298263F94B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551F8C0-BB81-9D4A-972F-5D0618E1DF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A5799-BC30-EA47-9B93-0A72B05189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93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CC14E6-0CC5-4953-9466-B74DD31BCC6D}" type="datetimeFigureOut">
              <a:rPr lang="en-US" smtClean="0"/>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0A6003-7A45-48B3-B214-FF0D4C123EF4}" type="slidenum">
              <a:rPr lang="en-US" smtClean="0"/>
              <a:t>‹#›</a:t>
            </a:fld>
            <a:endParaRPr lang="en-US"/>
          </a:p>
        </p:txBody>
      </p:sp>
    </p:spTree>
    <p:extLst>
      <p:ext uri="{BB962C8B-B14F-4D97-AF65-F5344CB8AC3E}">
        <p14:creationId xmlns:p14="http://schemas.microsoft.com/office/powerpoint/2010/main" val="1493253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CC14E6-0CC5-4953-9466-B74DD31BCC6D}" type="datetimeFigureOut">
              <a:rPr lang="en-US" smtClean="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0A6003-7A45-48B3-B214-FF0D4C123EF4}" type="slidenum">
              <a:rPr lang="en-US" smtClean="0"/>
              <a:t>‹#›</a:t>
            </a:fld>
            <a:endParaRPr lang="en-US"/>
          </a:p>
        </p:txBody>
      </p:sp>
      <p:cxnSp>
        <p:nvCxnSpPr>
          <p:cNvPr id="6" name="Straight Connector 5"/>
          <p:cNvCxnSpPr/>
          <p:nvPr/>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480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7CC14E6-0CC5-4953-9466-B74DD31BCC6D}" type="datetimeFigureOut">
              <a:rPr lang="en-US" smtClean="0"/>
              <a:t>10/10/2023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70A6003-7A45-48B3-B214-FF0D4C123EF4}" type="slidenum">
              <a:rPr lang="en-US" smtClean="0"/>
              <a:t>‹#›</a:t>
            </a:fld>
            <a:endParaRPr lang="en-US"/>
          </a:p>
        </p:txBody>
      </p:sp>
    </p:spTree>
    <p:extLst>
      <p:ext uri="{BB962C8B-B14F-4D97-AF65-F5344CB8AC3E}">
        <p14:creationId xmlns:p14="http://schemas.microsoft.com/office/powerpoint/2010/main" val="990078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7CC14E6-0CC5-4953-9466-B74DD31BCC6D}" type="datetimeFigureOut">
              <a:rPr lang="en-US" smtClean="0"/>
              <a:t>10/10/2023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70A6003-7A45-48B3-B214-FF0D4C123EF4}" type="slidenum">
              <a:rPr lang="en-US" smtClean="0"/>
              <a:t>‹#›</a:t>
            </a:fld>
            <a:endParaRPr lang="en-US"/>
          </a:p>
        </p:txBody>
      </p:sp>
    </p:spTree>
    <p:extLst>
      <p:ext uri="{BB962C8B-B14F-4D97-AF65-F5344CB8AC3E}">
        <p14:creationId xmlns:p14="http://schemas.microsoft.com/office/powerpoint/2010/main" val="2243182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7CC14E6-0CC5-4953-9466-B74DD31BCC6D}"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0A6003-7A45-48B3-B214-FF0D4C123EF4}" type="slidenum">
              <a:rPr lang="en-US" smtClean="0"/>
              <a:t>‹#›</a:t>
            </a:fld>
            <a:endParaRPr lang="en-US"/>
          </a:p>
        </p:txBody>
      </p:sp>
    </p:spTree>
    <p:extLst>
      <p:ext uri="{BB962C8B-B14F-4D97-AF65-F5344CB8AC3E}">
        <p14:creationId xmlns:p14="http://schemas.microsoft.com/office/powerpoint/2010/main" val="2243049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CC14E6-0CC5-4953-9466-B74DD31BCC6D}"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A6003-7A45-48B3-B214-FF0D4C123EF4}" type="slidenum">
              <a:rPr lang="en-US" smtClean="0"/>
              <a:t>‹#›</a:t>
            </a:fld>
            <a:endParaRPr lang="en-US"/>
          </a:p>
        </p:txBody>
      </p:sp>
    </p:spTree>
    <p:extLst>
      <p:ext uri="{BB962C8B-B14F-4D97-AF65-F5344CB8AC3E}">
        <p14:creationId xmlns:p14="http://schemas.microsoft.com/office/powerpoint/2010/main" val="1047874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CC14E6-0CC5-4953-9466-B74DD31BCC6D}"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A6003-7A45-48B3-B214-FF0D4C123EF4}" type="slidenum">
              <a:rPr lang="en-US" smtClean="0"/>
              <a:t>‹#›</a:t>
            </a:fld>
            <a:endParaRPr lang="en-US"/>
          </a:p>
        </p:txBody>
      </p:sp>
    </p:spTree>
    <p:extLst>
      <p:ext uri="{BB962C8B-B14F-4D97-AF65-F5344CB8AC3E}">
        <p14:creationId xmlns:p14="http://schemas.microsoft.com/office/powerpoint/2010/main" val="3943105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7CC14E6-0CC5-4953-9466-B74DD31BCC6D}" type="datetimeFigureOut">
              <a:rPr lang="en-US" smtClean="0"/>
              <a:t>10/10/2023</a:t>
            </a:fld>
            <a:endParaRPr lang="en-US"/>
          </a:p>
        </p:txBody>
      </p:sp>
      <p:sp>
        <p:nvSpPr>
          <p:cNvPr id="5" name="Slide Number Placeholder 4"/>
          <p:cNvSpPr>
            <a:spLocks noGrp="1"/>
          </p:cNvSpPr>
          <p:nvPr>
            <p:ph type="sldNum" sz="quarter" idx="12"/>
          </p:nvPr>
        </p:nvSpPr>
        <p:spPr/>
        <p:txBody>
          <a:bodyPr/>
          <a:lstStyle/>
          <a:p>
            <a:fld id="{E70A6003-7A45-48B3-B214-FF0D4C123EF4}" type="slidenum">
              <a:rPr lang="en-US" smtClean="0"/>
              <a:t>‹#›</a:t>
            </a:fld>
            <a:endParaRPr lang="en-US"/>
          </a:p>
        </p:txBody>
      </p:sp>
    </p:spTree>
    <p:extLst>
      <p:ext uri="{BB962C8B-B14F-4D97-AF65-F5344CB8AC3E}">
        <p14:creationId xmlns:p14="http://schemas.microsoft.com/office/powerpoint/2010/main" val="1224783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96454" y="559674"/>
            <a:ext cx="10515600" cy="2852737"/>
          </a:xfrm>
        </p:spPr>
        <p:txBody>
          <a:bodyPr anchor="b"/>
          <a:lstStyle>
            <a:lvl1pPr>
              <a:defRPr sz="6000">
                <a:solidFill>
                  <a:srgbClr val="3A2313"/>
                </a:solidFill>
              </a:defRPr>
            </a:lvl1pPr>
          </a:lstStyle>
          <a:p>
            <a:r>
              <a:rPr lang="en-US"/>
              <a:t>Click to edit Master title style</a:t>
            </a:r>
            <a:endParaRPr lang="en-US" dirty="0"/>
          </a:p>
        </p:txBody>
      </p:sp>
      <p:sp>
        <p:nvSpPr>
          <p:cNvPr id="10" name="Text Placeholder 2"/>
          <p:cNvSpPr>
            <a:spLocks noGrp="1"/>
          </p:cNvSpPr>
          <p:nvPr>
            <p:ph type="body" idx="1"/>
          </p:nvPr>
        </p:nvSpPr>
        <p:spPr>
          <a:xfrm>
            <a:off x="496454" y="3439399"/>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9259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52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5FBB-3560-E648-BEAF-448F39847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B6E55A-8BBD-8D4D-BCFE-F792B78331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4D0E98D-DF6B-1C45-BEFC-1CFDF8BFEE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BA296C0-CBE9-A94F-BF22-E6E8FB21DB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A5799-BC30-EA47-9B93-0A72B05189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990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AAE8A1-10EA-44D9-98D2-357D93CD1BBC}" type="datetime1">
              <a:rPr lang="en-US" smtClean="0"/>
              <a:t>10/10/2023</a:t>
            </a:fld>
            <a:endParaRPr lang="en-US" dirty="0"/>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7" name="Straight Connector 6"/>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760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169FF5-285A-4229-AACC-A1CA46E83406}" type="datetime1">
              <a:rPr lang="en-US" smtClean="0"/>
              <a:t>10/10/2023</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395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EDA2B6-E9E6-4CF9-90A3-4FD81DE1DBFC}" type="datetime1">
              <a:rPr lang="en-US" smtClean="0"/>
              <a:t>10/10/2023</a:t>
            </a:fld>
            <a:endParaRPr lang="en-US"/>
          </a:p>
        </p:txBody>
      </p:sp>
      <p:sp>
        <p:nvSpPr>
          <p:cNvPr id="6" name="Footer Placeholder 5"/>
          <p:cNvSpPr>
            <a:spLocks noGrp="1"/>
          </p:cNvSpPr>
          <p:nvPr>
            <p:ph type="ftr" sz="quarter" idx="11"/>
          </p:nvPr>
        </p:nvSpPr>
        <p:spPr/>
        <p:txBody>
          <a:bodyPr/>
          <a:lstStyle/>
          <a:p>
            <a:r>
              <a:rPr lang="en-US"/>
              <a:t>NATIONAL DROUGHT MITIGATION CENTER</a:t>
            </a:r>
            <a:endParaRPr lang="en-US" dirty="0"/>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361378865"/>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EDA2B6-E9E6-4CF9-90A3-4FD81DE1DBFC}" type="datetime1">
              <a:rPr lang="en-US" smtClean="0"/>
              <a:t>10/10/2023</a:t>
            </a:fld>
            <a:endParaRPr lang="en-US"/>
          </a:p>
        </p:txBody>
      </p:sp>
      <p:sp>
        <p:nvSpPr>
          <p:cNvPr id="8" name="Footer Placeholder 7"/>
          <p:cNvSpPr>
            <a:spLocks noGrp="1"/>
          </p:cNvSpPr>
          <p:nvPr>
            <p:ph type="ftr" sz="quarter" idx="11"/>
          </p:nvPr>
        </p:nvSpPr>
        <p:spPr/>
        <p:txBody>
          <a:bodyPr/>
          <a:lstStyle/>
          <a:p>
            <a:r>
              <a:rPr lang="en-US"/>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322124816"/>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354BC7-F43F-4790-8778-A44E149CE929}" type="datetime1">
              <a:rPr lang="en-US" smtClean="0"/>
              <a:t>10/10/2023</a:t>
            </a:fld>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5" name="Slide Number Placeholder 4"/>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6" name="Straight Connector 5"/>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827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03488D5-90CE-47CC-8620-3CF4A1BA2014}" type="datetime1">
              <a:rPr lang="en-US" smtClean="0"/>
              <a:t>10/10/2023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NATIONAL DROUGHT MITIGATION CENTER</a:t>
            </a:r>
            <a:endParaRPr lang="en-US" dirty="0"/>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111503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148C925-3E87-4DD7-A892-3DACC128BF7B}" type="datetime1">
              <a:rPr lang="en-US" smtClean="0"/>
              <a:t>10/10/2023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NATIONAL DROUGHT MITIGATION CENTER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607870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B1A771-1ED5-48AA-AC4F-202B4DBFF0D4}" type="datetime1">
              <a:rPr lang="en-US" smtClean="0"/>
              <a:t>10/10/2023</a:t>
            </a:fld>
            <a:endParaRPr lang="en-US"/>
          </a:p>
        </p:txBody>
      </p:sp>
      <p:sp>
        <p:nvSpPr>
          <p:cNvPr id="6" name="Footer Placeholder 5"/>
          <p:cNvSpPr>
            <a:spLocks noGrp="1"/>
          </p:cNvSpPr>
          <p:nvPr>
            <p:ph type="ftr" sz="quarter" idx="11"/>
          </p:nvPr>
        </p:nvSpPr>
        <p:spPr/>
        <p:txBody>
          <a:bodyPr/>
          <a:lstStyle/>
          <a:p>
            <a:r>
              <a:rPr lang="en-US"/>
              <a:t>NATIONAL DROUGHT MITIGATION CENTER</a:t>
            </a:r>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1718886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10/10/2023</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91814521"/>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EDA2B6-E9E6-4CF9-90A3-4FD81DE1DBFC}" type="datetime1">
              <a:rPr lang="en-US" smtClean="0"/>
              <a:t>10/10/2023</a:t>
            </a:fld>
            <a:endParaRPr lang="en-US"/>
          </a:p>
        </p:txBody>
      </p:sp>
      <p:sp>
        <p:nvSpPr>
          <p:cNvPr id="5" name="Footer Placeholder 4"/>
          <p:cNvSpPr>
            <a:spLocks noGrp="1"/>
          </p:cNvSpPr>
          <p:nvPr>
            <p:ph type="ftr" sz="quarter" idx="11"/>
          </p:nvPr>
        </p:nvSpPr>
        <p:spPr/>
        <p:txBody>
          <a:bodyPr/>
          <a:lstStyle/>
          <a:p>
            <a:r>
              <a:rPr lang="en-US"/>
              <a:t>NATIONAL DROUGHT MITIGATION CENTER</a:t>
            </a:r>
            <a:endParaRPr lang="en-US" dirty="0"/>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682515815"/>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048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8469CDA-A969-4631-88FA-C1D3A3E81E62}" type="datetime1">
              <a:rPr lang="en-US" smtClean="0"/>
              <a:t>10/10/2023</a:t>
            </a:fld>
            <a:endParaRPr lang="en-US"/>
          </a:p>
        </p:txBody>
      </p:sp>
      <p:sp>
        <p:nvSpPr>
          <p:cNvPr id="5" name="Slide Number Placeholder 4"/>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3318780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96454" y="559674"/>
            <a:ext cx="10515600" cy="2852737"/>
          </a:xfrm>
        </p:spPr>
        <p:txBody>
          <a:bodyPr anchor="b"/>
          <a:lstStyle>
            <a:lvl1pPr>
              <a:defRPr sz="6000">
                <a:solidFill>
                  <a:srgbClr val="3A2313"/>
                </a:solidFill>
              </a:defRPr>
            </a:lvl1pPr>
          </a:lstStyle>
          <a:p>
            <a:r>
              <a:rPr lang="en-US" dirty="0"/>
              <a:t>Click to edit Master title style</a:t>
            </a:r>
          </a:p>
        </p:txBody>
      </p:sp>
      <p:sp>
        <p:nvSpPr>
          <p:cNvPr id="10" name="Text Placeholder 2"/>
          <p:cNvSpPr>
            <a:spLocks noGrp="1"/>
          </p:cNvSpPr>
          <p:nvPr>
            <p:ph type="body" idx="1"/>
          </p:nvPr>
        </p:nvSpPr>
        <p:spPr>
          <a:xfrm>
            <a:off x="496454" y="3439399"/>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863795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84711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bg1"/>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169FF5-285A-4229-AACC-A1CA46E83406}" type="datetime1">
              <a:rPr lang="en-US" smtClean="0"/>
              <a:t>10/10/2023</a:t>
            </a:fld>
            <a:endParaRPr lang="en-US"/>
          </a:p>
        </p:txBody>
      </p:sp>
      <p:sp>
        <p:nvSpPr>
          <p:cNvPr id="5" name="Footer Placeholder 4"/>
          <p:cNvSpPr>
            <a:spLocks noGrp="1"/>
          </p:cNvSpPr>
          <p:nvPr>
            <p:ph type="ftr" sz="quarter" idx="11"/>
          </p:nvPr>
        </p:nvSpPr>
        <p:spPr/>
        <p:txBody>
          <a:bodyPr/>
          <a:lstStyle/>
          <a:p>
            <a:r>
              <a:rPr lang="en-US"/>
              <a:t>NATIONAL DROUGHT MITIGATION CENTER</a:t>
            </a:r>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2646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3178"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normAutofit/>
          </a:bodyPr>
          <a:lstStyle>
            <a:lvl1pPr>
              <a:defRPr sz="4000"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EDA2B6-E9E6-4CF9-90A3-4FD81DE1DBFC}" type="datetime1">
              <a:rPr lang="en-US" smtClean="0"/>
              <a:t>10/10/2023</a:t>
            </a:fld>
            <a:endParaRPr lang="en-US"/>
          </a:p>
        </p:txBody>
      </p:sp>
      <p:sp>
        <p:nvSpPr>
          <p:cNvPr id="5" name="Footer Placeholder 4"/>
          <p:cNvSpPr>
            <a:spLocks noGrp="1"/>
          </p:cNvSpPr>
          <p:nvPr>
            <p:ph type="ftr" sz="quarter" idx="11"/>
          </p:nvPr>
        </p:nvSpPr>
        <p:spPr/>
        <p:txBody>
          <a:bodyPr/>
          <a:lstStyle/>
          <a:p>
            <a:r>
              <a:rPr lang="en-US"/>
              <a:t>NATIONAL DROUGHT MITIGATION CENTER</a:t>
            </a:r>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cxnSp>
        <p:nvCxnSpPr>
          <p:cNvPr id="7" name="Straight Connector 6"/>
          <p:cNvCxnSpPr/>
          <p:nvPr/>
        </p:nvCxnSpPr>
        <p:spPr>
          <a:xfrm>
            <a:off x="2"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1254694"/>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EDA2B6-E9E6-4CF9-90A3-4FD81DE1DBFC}" type="datetime1">
              <a:rPr lang="en-US" smtClean="0"/>
              <a:t>10/10/2023</a:t>
            </a:fld>
            <a:endParaRPr lang="en-US"/>
          </a:p>
        </p:txBody>
      </p:sp>
      <p:sp>
        <p:nvSpPr>
          <p:cNvPr id="5" name="Footer Placeholder 4"/>
          <p:cNvSpPr>
            <a:spLocks noGrp="1"/>
          </p:cNvSpPr>
          <p:nvPr>
            <p:ph type="ftr" sz="quarter" idx="11"/>
          </p:nvPr>
        </p:nvSpPr>
        <p:spPr/>
        <p:txBody>
          <a:bodyPr/>
          <a:lstStyle/>
          <a:p>
            <a:r>
              <a:rPr lang="en-US"/>
              <a:t>NATIONAL DROUGHT MITIGATION CENTER</a:t>
            </a:r>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cxnSp>
        <p:nvCxnSpPr>
          <p:cNvPr id="7" name="Straight Connector 6"/>
          <p:cNvCxnSpPr/>
          <p:nvPr/>
        </p:nvCxnSpPr>
        <p:spPr>
          <a:xfrm>
            <a:off x="2"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49508"/>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AAE8A1-10EA-44D9-98D2-357D93CD1BBC}" type="datetime1">
              <a:rPr lang="en-US" smtClean="0"/>
              <a:t>10/10/2023</a:t>
            </a:fld>
            <a:endParaRPr lang="en-US"/>
          </a:p>
        </p:txBody>
      </p:sp>
      <p:sp>
        <p:nvSpPr>
          <p:cNvPr id="5" name="Footer Placeholder 4"/>
          <p:cNvSpPr>
            <a:spLocks noGrp="1"/>
          </p:cNvSpPr>
          <p:nvPr>
            <p:ph type="ftr" sz="quarter" idx="11"/>
          </p:nvPr>
        </p:nvSpPr>
        <p:spPr/>
        <p:txBody>
          <a:bodyPr/>
          <a:lstStyle/>
          <a:p>
            <a:r>
              <a:rPr lang="en-US"/>
              <a:t>NATIONAL DROUGHT MITIGATION CENTER</a:t>
            </a:r>
          </a:p>
        </p:txBody>
      </p:sp>
      <p:sp>
        <p:nvSpPr>
          <p:cNvPr id="6" name="Slide Number Placeholder 5"/>
          <p:cNvSpPr>
            <a:spLocks noGrp="1"/>
          </p:cNvSpPr>
          <p:nvPr>
            <p:ph type="sldNum" sz="quarter" idx="12"/>
          </p:nvPr>
        </p:nvSpPr>
        <p:spPr/>
        <p:txBody>
          <a:bodyPr/>
          <a:lstStyle/>
          <a:p>
            <a:fld id="{588676DA-17D9-4E76-BDBF-839424D51AA4}" type="slidenum">
              <a:rPr lang="en-US" smtClean="0"/>
              <a:pPr/>
              <a:t>‹#›</a:t>
            </a:fld>
            <a:endParaRPr lang="en-US"/>
          </a:p>
        </p:txBody>
      </p:sp>
      <p:cxnSp>
        <p:nvCxnSpPr>
          <p:cNvPr id="7" name="Straight Connector 6"/>
          <p:cNvCxnSpPr/>
          <p:nvPr/>
        </p:nvCxnSpPr>
        <p:spPr>
          <a:xfrm>
            <a:off x="2"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30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EDA2B6-E9E6-4CF9-90A3-4FD81DE1DBFC}" type="datetime1">
              <a:rPr lang="en-US" smtClean="0"/>
              <a:t>10/10/2023</a:t>
            </a:fld>
            <a:endParaRPr lang="en-US"/>
          </a:p>
        </p:txBody>
      </p:sp>
      <p:sp>
        <p:nvSpPr>
          <p:cNvPr id="5" name="Footer Placeholder 4"/>
          <p:cNvSpPr>
            <a:spLocks noGrp="1"/>
          </p:cNvSpPr>
          <p:nvPr>
            <p:ph type="ftr" sz="quarter" idx="11"/>
          </p:nvPr>
        </p:nvSpPr>
        <p:spPr/>
        <p:txBody>
          <a:bodyPr/>
          <a:lstStyle/>
          <a:p>
            <a:r>
              <a:rPr lang="en-US"/>
              <a:t>NATIONAL DROUGHT MITIGATION CENTER</a:t>
            </a:r>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cxnSp>
        <p:nvCxnSpPr>
          <p:cNvPr id="7" name="Straight Connector 6"/>
          <p:cNvCxnSpPr/>
          <p:nvPr/>
        </p:nvCxnSpPr>
        <p:spPr>
          <a:xfrm>
            <a:off x="2"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074596"/>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EDA2B6-E9E6-4CF9-90A3-4FD81DE1DBFC}" type="datetime1">
              <a:rPr lang="en-US" smtClean="0"/>
              <a:t>10/10/2023</a:t>
            </a:fld>
            <a:endParaRPr lang="en-US"/>
          </a:p>
        </p:txBody>
      </p:sp>
      <p:sp>
        <p:nvSpPr>
          <p:cNvPr id="6" name="Footer Placeholder 5"/>
          <p:cNvSpPr>
            <a:spLocks noGrp="1"/>
          </p:cNvSpPr>
          <p:nvPr>
            <p:ph type="ftr" sz="quarter" idx="11"/>
          </p:nvPr>
        </p:nvSpPr>
        <p:spPr/>
        <p:txBody>
          <a:bodyPr/>
          <a:lstStyle/>
          <a:p>
            <a:r>
              <a:rPr lang="en-US"/>
              <a:t>NATIONAL DROUGHT MITIGATION CENTER</a:t>
            </a:r>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1798106542"/>
      </p:ext>
    </p:extLst>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2"/>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372076"/>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chemeClr val="bg1"/>
                </a:solidFill>
              </a:defRPr>
            </a:lvl1pPr>
          </a:lstStyle>
          <a:p>
            <a:fld id="{B2EDA2B6-E9E6-4CF9-90A3-4FD81DE1DBFC}" type="datetime1">
              <a:rPr lang="en-US" smtClean="0"/>
              <a:t>10/10/2023</a:t>
            </a:fld>
            <a:endParaRPr lang="en-US"/>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NATIONAL DROUGHT MITIGATION CENTER</a:t>
            </a: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2369685132"/>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reserve="1">
  <p:cSld name="1_Title Only with UN watermark">
    <p:spTree>
      <p:nvGrpSpPr>
        <p:cNvPr id="1" name=""/>
        <p:cNvGrpSpPr/>
        <p:nvPr/>
      </p:nvGrpSpPr>
      <p:grpSpPr>
        <a:xfrm>
          <a:off x="0" y="0"/>
          <a:ext cx="0" cy="0"/>
          <a:chOff x="0" y="0"/>
          <a:chExt cx="0" cy="0"/>
        </a:xfrm>
      </p:grpSpPr>
      <p:sp>
        <p:nvSpPr>
          <p:cNvPr id="114" name="Rectangle"/>
          <p:cNvSpPr/>
          <p:nvPr/>
        </p:nvSpPr>
        <p:spPr>
          <a:xfrm>
            <a:off x="-14480" y="-20620"/>
            <a:ext cx="12220960" cy="796168"/>
          </a:xfrm>
          <a:prstGeom prst="rect">
            <a:avLst/>
          </a:prstGeom>
          <a:solidFill>
            <a:srgbClr val="EBEBEB">
              <a:alpha val="70269"/>
            </a:srgbClr>
          </a:solidFill>
        </p:spPr>
        <p:txBody>
          <a:bodyPr lIns="41493" rIns="41493" anchor="ctr"/>
          <a:lstStyle/>
          <a:p>
            <a:endParaRPr sz="1634"/>
          </a:p>
        </p:txBody>
      </p:sp>
      <p:sp>
        <p:nvSpPr>
          <p:cNvPr id="115" name="TextBox 10"/>
          <p:cNvSpPr txBox="1"/>
          <p:nvPr/>
        </p:nvSpPr>
        <p:spPr>
          <a:xfrm>
            <a:off x="171558" y="6544877"/>
            <a:ext cx="10740259" cy="218073"/>
          </a:xfrm>
          <a:prstGeom prst="rect">
            <a:avLst/>
          </a:prstGeom>
        </p:spPr>
        <p:txBody>
          <a:bodyPr lIns="41493" rIns="41493">
            <a:spAutoFit/>
          </a:bodyPr>
          <a:lstStyle>
            <a:lvl1pPr>
              <a:defRPr sz="900">
                <a:solidFill>
                  <a:srgbClr val="A7A7A7"/>
                </a:solidFill>
              </a:defRPr>
            </a:lvl1pPr>
          </a:lstStyle>
          <a:p>
            <a:r>
              <a:rPr sz="817"/>
              <a:t>© UNDRR – United Nations Office for Disaster Risk Reduction</a:t>
            </a:r>
          </a:p>
        </p:txBody>
      </p:sp>
      <p:sp>
        <p:nvSpPr>
          <p:cNvPr id="116" name="Title Text"/>
          <p:cNvSpPr>
            <a:spLocks noGrp="1" noEditPoints="1"/>
          </p:cNvSpPr>
          <p:nvPr>
            <p:ph type="title"/>
          </p:nvPr>
        </p:nvSpPr>
        <p:spPr>
          <a:xfrm>
            <a:off x="432195" y="169529"/>
            <a:ext cx="10972077" cy="503230"/>
          </a:xfrm>
          <a:prstGeom prst="rect">
            <a:avLst/>
          </a:prstGeom>
        </p:spPr>
        <p:txBody>
          <a:bodyPr lIns="45719" tIns="45719" rIns="45719" bIns="45719" anchor="t">
            <a:noAutofit/>
          </a:bodyPr>
          <a:lstStyle>
            <a:lvl1pPr>
              <a:defRPr sz="2269" b="0">
                <a:solidFill>
                  <a:srgbClr val="AB1A2D"/>
                </a:solidFill>
              </a:defRPr>
            </a:lvl1pPr>
          </a:lstStyle>
          <a:p>
            <a:r>
              <a:rPr lang="en-US"/>
              <a:t>Click to edit Master title style</a:t>
            </a:r>
            <a:endParaRPr/>
          </a:p>
        </p:txBody>
      </p:sp>
      <p:sp>
        <p:nvSpPr>
          <p:cNvPr id="117" name="Slide Number"/>
          <p:cNvSpPr>
            <a:spLocks noGrp="1" noEditPoints="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2918947"/>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accent3"/>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372076"/>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chemeClr val="bg1"/>
                </a:solidFill>
              </a:defRPr>
            </a:lvl1pPr>
          </a:lstStyle>
          <a:p>
            <a:fld id="{B2EDA2B6-E9E6-4CF9-90A3-4FD81DE1DBFC}" type="datetime1">
              <a:rPr lang="en-US" smtClean="0"/>
              <a:t>10/10/2023</a:t>
            </a:fld>
            <a:endParaRPr lang="en-US"/>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NATIONAL DROUGHT MITIGATION CENTER</a:t>
            </a: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2488977459"/>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2_Comparison">
    <p:bg>
      <p:bgPr>
        <a:solidFill>
          <a:schemeClr val="accent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372076"/>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chemeClr val="bg1"/>
                </a:solidFill>
              </a:defRPr>
            </a:lvl1pPr>
          </a:lstStyle>
          <a:p>
            <a:fld id="{B2EDA2B6-E9E6-4CF9-90A3-4FD81DE1DBFC}" type="datetime1">
              <a:rPr lang="en-US" smtClean="0"/>
              <a:t>10/10/2023</a:t>
            </a:fld>
            <a:endParaRPr lang="en-US"/>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NATIONAL DROUGHT MITIGATION CENTER</a:t>
            </a: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2165281629"/>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7136"/>
          </a:xfrm>
        </p:spPr>
        <p:txBody>
          <a:bodyPr/>
          <a:lstStyle>
            <a:lvl1pPr>
              <a:defRPr>
                <a:solidFill>
                  <a:schemeClr val="tx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tx1"/>
                </a:solidFill>
              </a:defRPr>
            </a:lvl1pPr>
          </a:lstStyle>
          <a:p>
            <a:fld id="{B2EDA2B6-E9E6-4CF9-90A3-4FD81DE1DBFC}" type="datetime1">
              <a:rPr lang="en-US" smtClean="0"/>
              <a:t>10/10/2023</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t>NATIONAL DROUGHT MITIGATION CENTER</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588676DA-17D9-4E76-BDBF-839424D51AA4}" type="slidenum">
              <a:rPr lang="en-US" smtClean="0"/>
              <a:t>‹#›</a:t>
            </a:fld>
            <a:endParaRPr lang="en-US"/>
          </a:p>
        </p:txBody>
      </p:sp>
      <p:cxnSp>
        <p:nvCxnSpPr>
          <p:cNvPr id="6" name="Straight Connector 5"/>
          <p:cNvCxnSpPr/>
          <p:nvPr/>
        </p:nvCxnSpPr>
        <p:spPr>
          <a:xfrm>
            <a:off x="2"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4061149"/>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713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39354BC7-F43F-4790-8778-A44E149CE929}" type="datetime1">
              <a:rPr lang="en-US" smtClean="0"/>
              <a:t>10/10/2023</a:t>
            </a:fld>
            <a:endParaRPr lang="en-US"/>
          </a:p>
        </p:txBody>
      </p:sp>
      <p:sp>
        <p:nvSpPr>
          <p:cNvPr id="4" name="Footer Placeholder 3"/>
          <p:cNvSpPr>
            <a:spLocks noGrp="1"/>
          </p:cNvSpPr>
          <p:nvPr>
            <p:ph type="ftr" sz="quarter" idx="11"/>
          </p:nvPr>
        </p:nvSpPr>
        <p:spPr/>
        <p:txBody>
          <a:bodyPr/>
          <a:lstStyle/>
          <a:p>
            <a:r>
              <a:rPr lang="en-US"/>
              <a:t>NATIONAL DROUGHT MITIGATION CENTER</a:t>
            </a:r>
          </a:p>
        </p:txBody>
      </p:sp>
      <p:sp>
        <p:nvSpPr>
          <p:cNvPr id="5" name="Slide Number Placeholder 4"/>
          <p:cNvSpPr>
            <a:spLocks noGrp="1"/>
          </p:cNvSpPr>
          <p:nvPr>
            <p:ph type="sldNum" sz="quarter" idx="12"/>
          </p:nvPr>
        </p:nvSpPr>
        <p:spPr/>
        <p:txBody>
          <a:bodyPr/>
          <a:lstStyle/>
          <a:p>
            <a:fld id="{588676DA-17D9-4E76-BDBF-839424D51AA4}" type="slidenum">
              <a:rPr lang="en-US" smtClean="0"/>
              <a:pPr/>
              <a:t>‹#›</a:t>
            </a:fld>
            <a:endParaRPr lang="en-US"/>
          </a:p>
        </p:txBody>
      </p:sp>
      <p:cxnSp>
        <p:nvCxnSpPr>
          <p:cNvPr id="6" name="Straight Connector 5"/>
          <p:cNvCxnSpPr/>
          <p:nvPr/>
        </p:nvCxnSpPr>
        <p:spPr>
          <a:xfrm>
            <a:off x="2"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2"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641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713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2EDA2B6-E9E6-4CF9-90A3-4FD81DE1DBFC}" type="datetime1">
              <a:rPr lang="en-US" smtClean="0"/>
              <a:t>10/10/2023</a:t>
            </a:fld>
            <a:endParaRPr lang="en-US"/>
          </a:p>
        </p:txBody>
      </p:sp>
      <p:sp>
        <p:nvSpPr>
          <p:cNvPr id="4" name="Footer Placeholder 3"/>
          <p:cNvSpPr>
            <a:spLocks noGrp="1"/>
          </p:cNvSpPr>
          <p:nvPr>
            <p:ph type="ftr" sz="quarter" idx="11"/>
          </p:nvPr>
        </p:nvSpPr>
        <p:spPr/>
        <p:txBody>
          <a:bodyPr/>
          <a:lstStyle/>
          <a:p>
            <a:r>
              <a:rPr lang="en-US"/>
              <a:t>NATIONAL DROUGHT MITIGATION CENTER</a:t>
            </a:r>
          </a:p>
        </p:txBody>
      </p:sp>
      <p:sp>
        <p:nvSpPr>
          <p:cNvPr id="5" name="Slide Number Placeholder 4"/>
          <p:cNvSpPr>
            <a:spLocks noGrp="1"/>
          </p:cNvSpPr>
          <p:nvPr>
            <p:ph type="sldNum" sz="quarter" idx="12"/>
          </p:nvPr>
        </p:nvSpPr>
        <p:spPr/>
        <p:txBody>
          <a:bodyPr/>
          <a:lstStyle/>
          <a:p>
            <a:fld id="{588676DA-17D9-4E76-BDBF-839424D51AA4}" type="slidenum">
              <a:rPr lang="en-US" smtClean="0"/>
              <a:t>‹#›</a:t>
            </a:fld>
            <a:endParaRPr lang="en-US"/>
          </a:p>
        </p:txBody>
      </p:sp>
      <p:cxnSp>
        <p:nvCxnSpPr>
          <p:cNvPr id="6" name="Straight Connector 5"/>
          <p:cNvCxnSpPr/>
          <p:nvPr/>
        </p:nvCxnSpPr>
        <p:spPr>
          <a:xfrm>
            <a:off x="2"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654669"/>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45713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2EDA2B6-E9E6-4CF9-90A3-4FD81DE1DBFC}" type="datetime1">
              <a:rPr lang="en-US" smtClean="0"/>
              <a:t>10/10/2023</a:t>
            </a:fld>
            <a:endParaRPr lang="en-US"/>
          </a:p>
        </p:txBody>
      </p:sp>
      <p:sp>
        <p:nvSpPr>
          <p:cNvPr id="4" name="Footer Placeholder 3"/>
          <p:cNvSpPr>
            <a:spLocks noGrp="1"/>
          </p:cNvSpPr>
          <p:nvPr>
            <p:ph type="ftr" sz="quarter" idx="11"/>
          </p:nvPr>
        </p:nvSpPr>
        <p:spPr/>
        <p:txBody>
          <a:bodyPr/>
          <a:lstStyle/>
          <a:p>
            <a:r>
              <a:rPr lang="en-US"/>
              <a:t>NATIONAL DROUGHT MITIGATION CENTER</a:t>
            </a:r>
          </a:p>
        </p:txBody>
      </p:sp>
      <p:sp>
        <p:nvSpPr>
          <p:cNvPr id="5" name="Slide Number Placeholder 4"/>
          <p:cNvSpPr>
            <a:spLocks noGrp="1"/>
          </p:cNvSpPr>
          <p:nvPr>
            <p:ph type="sldNum" sz="quarter" idx="12"/>
          </p:nvPr>
        </p:nvSpPr>
        <p:spPr/>
        <p:txBody>
          <a:bodyPr/>
          <a:lstStyle/>
          <a:p>
            <a:fld id="{588676DA-17D9-4E76-BDBF-839424D51AA4}" type="slidenum">
              <a:rPr lang="en-US" smtClean="0"/>
              <a:t>‹#›</a:t>
            </a:fld>
            <a:endParaRPr lang="en-US"/>
          </a:p>
        </p:txBody>
      </p:sp>
      <p:cxnSp>
        <p:nvCxnSpPr>
          <p:cNvPr id="6" name="Straight Connector 5"/>
          <p:cNvCxnSpPr/>
          <p:nvPr/>
        </p:nvCxnSpPr>
        <p:spPr>
          <a:xfrm>
            <a:off x="2"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922696"/>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3178"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8"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03488D5-90CE-47CC-8620-3CF4A1BA2014}" type="datetime1">
              <a:rPr lang="en-US" smtClean="0"/>
              <a:t>10/10/2023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NATIONAL DROUGHT MITIGATION CENTER</a:t>
            </a:r>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3048470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solidFill>
                  <a:schemeClr val="tx1"/>
                </a:solidFill>
              </a:defRPr>
            </a:lvl1pPr>
          </a:lstStyle>
          <a:p>
            <a:fld id="{B2EDA2B6-E9E6-4CF9-90A3-4FD81DE1DBFC}" type="datetime1">
              <a:rPr lang="en-US" smtClean="0"/>
              <a:t>10/10/2023</a:t>
            </a:fld>
            <a:endParaRPr lang="en-US"/>
          </a:p>
        </p:txBody>
      </p:sp>
      <p:sp>
        <p:nvSpPr>
          <p:cNvPr id="8" name="Footer Placeholder 7"/>
          <p:cNvSpPr>
            <a:spLocks noGrp="1"/>
          </p:cNvSpPr>
          <p:nvPr>
            <p:ph type="ftr" sz="quarter" idx="11"/>
          </p:nvPr>
        </p:nvSpPr>
        <p:spPr/>
        <p:txBody>
          <a:bodyPr/>
          <a:lstStyle>
            <a:lvl1pPr>
              <a:defRPr>
                <a:solidFill>
                  <a:schemeClr val="tx1"/>
                </a:solidFill>
              </a:defRPr>
            </a:lvl1pPr>
          </a:lstStyle>
          <a:p>
            <a:r>
              <a:rPr lang="en-US"/>
              <a:t>NATIONAL DROUGHT MITIGATION CENTER</a:t>
            </a:r>
          </a:p>
        </p:txBody>
      </p:sp>
      <p:sp>
        <p:nvSpPr>
          <p:cNvPr id="9" name="Slide Number Placeholder 8"/>
          <p:cNvSpPr>
            <a:spLocks noGrp="1"/>
          </p:cNvSpPr>
          <p:nvPr>
            <p:ph type="sldNum" sz="quarter" idx="12"/>
          </p:nvPr>
        </p:nvSpPr>
        <p:spPr/>
        <p:txBody>
          <a:bodyPr/>
          <a:lstStyle>
            <a:lvl1pPr>
              <a:defRPr>
                <a:solidFill>
                  <a:schemeClr val="tx1"/>
                </a:solidFill>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555901797"/>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4_Blank">
    <p:bg>
      <p:bgPr>
        <a:solidFill>
          <a:schemeClr val="accent2"/>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2EDA2B6-E9E6-4CF9-90A3-4FD81DE1DBFC}" type="datetime1">
              <a:rPr lang="en-US" smtClean="0"/>
              <a:t>10/10/2023</a:t>
            </a:fld>
            <a:endParaRPr lang="en-US"/>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NATIONAL DROUGHT MITIGATION CENTER</a:t>
            </a:r>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1685849322"/>
      </p:ext>
    </p:extLst>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5_Blank">
    <p:bg>
      <p:bgPr>
        <a:solidFill>
          <a:schemeClr val="accent3"/>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2EDA2B6-E9E6-4CF9-90A3-4FD81DE1DBFC}" type="datetime1">
              <a:rPr lang="en-US" smtClean="0"/>
              <a:t>10/10/2023</a:t>
            </a:fld>
            <a:endParaRPr lang="en-US"/>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NATIONAL DROUGHT MITIGATION CENTER</a:t>
            </a:r>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111592046"/>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354BC7-F43F-4790-8778-A44E149CE929}" type="datetime1">
              <a:rPr lang="en-US" smtClean="0"/>
              <a:t>10/10/2023</a:t>
            </a:fld>
            <a:endParaRPr lang="en-US" dirty="0"/>
          </a:p>
        </p:txBody>
      </p:sp>
      <p:sp>
        <p:nvSpPr>
          <p:cNvPr id="4" name="Footer Placeholder 3"/>
          <p:cNvSpPr>
            <a:spLocks noGrp="1"/>
          </p:cNvSpPr>
          <p:nvPr>
            <p:ph type="ftr" sz="quarter" idx="11"/>
          </p:nvPr>
        </p:nvSpPr>
        <p:spPr/>
        <p:txBody>
          <a:bodyPr/>
          <a:lstStyle/>
          <a:p>
            <a:r>
              <a:rPr lang="en-US"/>
              <a:t>NATIONAL DROUGHT MITIGATION CENTER</a:t>
            </a:r>
            <a:endParaRPr lang="en-US" dirty="0"/>
          </a:p>
        </p:txBody>
      </p:sp>
      <p:sp>
        <p:nvSpPr>
          <p:cNvPr id="5" name="Slide Number Placeholder 4"/>
          <p:cNvSpPr>
            <a:spLocks noGrp="1"/>
          </p:cNvSpPr>
          <p:nvPr>
            <p:ph type="sldNum" sz="quarter" idx="12"/>
          </p:nvPr>
        </p:nvSpPr>
        <p:spPr/>
        <p:txBody>
          <a:bodyPr/>
          <a:lstStyle/>
          <a:p>
            <a:fld id="{588676DA-17D9-4E76-BDBF-839424D51AA4}" type="slidenum">
              <a:rPr lang="en-US" smtClean="0"/>
              <a:pPr/>
              <a:t>‹#›</a:t>
            </a:fld>
            <a:endParaRPr lang="en-US" dirty="0"/>
          </a:p>
        </p:txBody>
      </p:sp>
      <p:cxnSp>
        <p:nvCxnSpPr>
          <p:cNvPr id="6" name="Straight Connector 5"/>
          <p:cNvCxnSpPr/>
          <p:nvPr userDrawn="1"/>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602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6_Blank">
    <p:bg>
      <p:bgPr>
        <a:solidFill>
          <a:schemeClr val="accent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2EDA2B6-E9E6-4CF9-90A3-4FD81DE1DBFC}" type="datetime1">
              <a:rPr lang="en-US" smtClean="0"/>
              <a:t>10/10/2023</a:t>
            </a:fld>
            <a:endParaRPr lang="en-US"/>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NATIONAL DROUGHT MITIGATION CENTER</a:t>
            </a:r>
          </a:p>
        </p:txBody>
      </p:sp>
      <p:sp>
        <p:nvSpPr>
          <p:cNvPr id="9" name="Slide Number Placeholder 8"/>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3722684941"/>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Ref idx="1001">
        <a:schemeClr val="bg1"/>
      </p:bgRef>
    </p:bg>
    <p:spTree>
      <p:nvGrpSpPr>
        <p:cNvPr id="1" name=""/>
        <p:cNvGrpSpPr/>
        <p:nvPr/>
      </p:nvGrpSpPr>
      <p:grpSpPr>
        <a:xfrm>
          <a:off x="0" y="0"/>
          <a:ext cx="0" cy="0"/>
          <a:chOff x="0" y="0"/>
          <a:chExt cx="0" cy="0"/>
        </a:xfrm>
      </p:grpSpPr>
      <p:sp>
        <p:nvSpPr>
          <p:cNvPr id="8" name="Rectangle 7"/>
          <p:cNvSpPr/>
          <p:nvPr/>
        </p:nvSpPr>
        <p:spPr>
          <a:xfrm>
            <a:off x="-22836" y="0"/>
            <a:ext cx="2939289"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916453"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3048" y="594359"/>
            <a:ext cx="1878904" cy="2286000"/>
          </a:xfrm>
        </p:spPr>
        <p:txBody>
          <a:bodyPr anchor="b">
            <a:norm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263048" y="2880359"/>
            <a:ext cx="1878904"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465514" y="6459789"/>
            <a:ext cx="2618511" cy="365125"/>
          </a:xfrm>
        </p:spPr>
        <p:txBody>
          <a:bodyPr/>
          <a:lstStyle>
            <a:lvl1pPr algn="l">
              <a:defRPr/>
            </a:lvl1pPr>
          </a:lstStyle>
          <a:p>
            <a:fld id="{8148C925-3E87-4DD7-A892-3DACC128BF7B}" type="datetime1">
              <a:rPr lang="en-US" smtClean="0"/>
              <a:t>10/10/2023</a:t>
            </a:fld>
            <a:endParaRPr lang="en-US"/>
          </a:p>
        </p:txBody>
      </p:sp>
      <p:sp>
        <p:nvSpPr>
          <p:cNvPr id="6" name="Footer Placeholder 5"/>
          <p:cNvSpPr>
            <a:spLocks noGrp="1"/>
          </p:cNvSpPr>
          <p:nvPr>
            <p:ph type="ftr" sz="quarter" idx="11"/>
          </p:nvPr>
        </p:nvSpPr>
        <p:spPr>
          <a:xfrm>
            <a:off x="4800600" y="6459789"/>
            <a:ext cx="4648200" cy="365125"/>
          </a:xfrm>
        </p:spPr>
        <p:txBody>
          <a:bodyPr/>
          <a:lstStyle>
            <a:lvl1pPr algn="l">
              <a:defRPr>
                <a:solidFill>
                  <a:schemeClr val="tx2"/>
                </a:solidFill>
              </a:defRPr>
            </a:lvl1pPr>
          </a:lstStyle>
          <a:p>
            <a:r>
              <a:rPr lang="en-US"/>
              <a:t>NATIONAL DROUGHT MITIGATION CENTER</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874266407"/>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bg>
      <p:bgRef idx="1001">
        <a:schemeClr val="bg1"/>
      </p:bgRef>
    </p:bg>
    <p:spTree>
      <p:nvGrpSpPr>
        <p:cNvPr id="1" name=""/>
        <p:cNvGrpSpPr/>
        <p:nvPr/>
      </p:nvGrpSpPr>
      <p:grpSpPr>
        <a:xfrm>
          <a:off x="0" y="0"/>
          <a:ext cx="0" cy="0"/>
          <a:chOff x="0" y="0"/>
          <a:chExt cx="0" cy="0"/>
        </a:xfrm>
      </p:grpSpPr>
      <p:sp>
        <p:nvSpPr>
          <p:cNvPr id="8" name="Rectangle 7"/>
          <p:cNvSpPr/>
          <p:nvPr/>
        </p:nvSpPr>
        <p:spPr>
          <a:xfrm>
            <a:off x="19"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465514" y="6459789"/>
            <a:ext cx="2618511" cy="365125"/>
          </a:xfrm>
        </p:spPr>
        <p:txBody>
          <a:bodyPr/>
          <a:lstStyle>
            <a:lvl1pPr algn="l">
              <a:defRPr/>
            </a:lvl1pPr>
          </a:lstStyle>
          <a:p>
            <a:fld id="{8148C925-3E87-4DD7-A892-3DACC128BF7B}" type="datetime1">
              <a:rPr lang="en-US" smtClean="0"/>
              <a:t>10/10/2023</a:t>
            </a:fld>
            <a:endParaRPr lang="en-US"/>
          </a:p>
        </p:txBody>
      </p:sp>
      <p:sp>
        <p:nvSpPr>
          <p:cNvPr id="6" name="Footer Placeholder 5"/>
          <p:cNvSpPr>
            <a:spLocks noGrp="1"/>
          </p:cNvSpPr>
          <p:nvPr>
            <p:ph type="ftr" sz="quarter" idx="11"/>
          </p:nvPr>
        </p:nvSpPr>
        <p:spPr>
          <a:xfrm>
            <a:off x="4800600" y="6459789"/>
            <a:ext cx="4648200" cy="365125"/>
          </a:xfrm>
        </p:spPr>
        <p:txBody>
          <a:bodyPr/>
          <a:lstStyle>
            <a:lvl1pPr algn="l">
              <a:defRPr>
                <a:solidFill>
                  <a:schemeClr val="tx2"/>
                </a:solidFill>
              </a:defRPr>
            </a:lvl1pPr>
          </a:lstStyle>
          <a:p>
            <a:r>
              <a:rPr lang="en-US"/>
              <a:t>NATIONAL DROUGHT MITIGATION CENTER</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387272653"/>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bg>
      <p:bgPr>
        <a:solidFill>
          <a:schemeClr val="accent2"/>
        </a:solidFill>
        <a:effectLst/>
      </p:bgPr>
    </p:bg>
    <p:spTree>
      <p:nvGrpSpPr>
        <p:cNvPr id="1" name=""/>
        <p:cNvGrpSpPr/>
        <p:nvPr/>
      </p:nvGrpSpPr>
      <p:grpSpPr>
        <a:xfrm>
          <a:off x="0" y="0"/>
          <a:ext cx="0" cy="0"/>
          <a:chOff x="0" y="0"/>
          <a:chExt cx="0" cy="0"/>
        </a:xfrm>
      </p:grpSpPr>
      <p:sp>
        <p:nvSpPr>
          <p:cNvPr id="8" name="Rectangle 7"/>
          <p:cNvSpPr/>
          <p:nvPr/>
        </p:nvSpPr>
        <p:spPr>
          <a:xfrm>
            <a:off x="19"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a:xfrm>
            <a:off x="465514" y="6459789"/>
            <a:ext cx="2618511" cy="365125"/>
          </a:xfrm>
        </p:spPr>
        <p:txBody>
          <a:bodyPr/>
          <a:lstStyle>
            <a:lvl1pPr algn="l">
              <a:defRPr/>
            </a:lvl1pPr>
          </a:lstStyle>
          <a:p>
            <a:fld id="{B2EDA2B6-E9E6-4CF9-90A3-4FD81DE1DBFC}" type="datetime1">
              <a:rPr lang="en-US" smtClean="0"/>
              <a:t>10/10/2023</a:t>
            </a:fld>
            <a:endParaRPr lang="en-US"/>
          </a:p>
        </p:txBody>
      </p:sp>
      <p:sp>
        <p:nvSpPr>
          <p:cNvPr id="6" name="Footer Placeholder 5"/>
          <p:cNvSpPr>
            <a:spLocks noGrp="1"/>
          </p:cNvSpPr>
          <p:nvPr>
            <p:ph type="ftr" sz="quarter" idx="11"/>
          </p:nvPr>
        </p:nvSpPr>
        <p:spPr>
          <a:xfrm>
            <a:off x="4800600" y="6459789"/>
            <a:ext cx="4648200" cy="365125"/>
          </a:xfrm>
        </p:spPr>
        <p:txBody>
          <a:bodyPr/>
          <a:lstStyle>
            <a:lvl1pPr algn="l">
              <a:defRPr>
                <a:solidFill>
                  <a:schemeClr val="tx2"/>
                </a:solidFill>
              </a:defRPr>
            </a:lvl1pPr>
          </a:lstStyle>
          <a:p>
            <a:r>
              <a:rPr lang="en-US"/>
              <a:t>NATIONAL DROUGHT MITIGATION CENTER</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88676DA-17D9-4E76-BDBF-839424D51AA4}" type="slidenum">
              <a:rPr lang="en-US" smtClean="0"/>
              <a:t>‹#›</a:t>
            </a:fld>
            <a:endParaRPr lang="en-US"/>
          </a:p>
        </p:txBody>
      </p:sp>
    </p:spTree>
    <p:extLst>
      <p:ext uri="{BB962C8B-B14F-4D97-AF65-F5344CB8AC3E}">
        <p14:creationId xmlns:p14="http://schemas.microsoft.com/office/powerpoint/2010/main" val="614191599"/>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Ref idx="1001">
        <a:schemeClr val="bg1"/>
      </p:bgRef>
    </p:bg>
    <p:spTree>
      <p:nvGrpSpPr>
        <p:cNvPr id="1" name=""/>
        <p:cNvGrpSpPr/>
        <p:nvPr/>
      </p:nvGrpSpPr>
      <p:grpSpPr>
        <a:xfrm>
          <a:off x="0" y="0"/>
          <a:ext cx="0" cy="0"/>
          <a:chOff x="0" y="0"/>
          <a:chExt cx="0" cy="0"/>
        </a:xfrm>
      </p:grpSpPr>
      <p:sp>
        <p:nvSpPr>
          <p:cNvPr id="8" name="Rectangle 7"/>
          <p:cNvSpPr/>
          <p:nvPr/>
        </p:nvSpPr>
        <p:spPr>
          <a:xfrm>
            <a:off x="2"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B1A771-1ED5-48AA-AC4F-202B4DBFF0D4}" type="datetime1">
              <a:rPr lang="en-US" smtClean="0"/>
              <a:t>10/10/2023</a:t>
            </a:fld>
            <a:endParaRPr lang="en-US"/>
          </a:p>
        </p:txBody>
      </p:sp>
      <p:sp>
        <p:nvSpPr>
          <p:cNvPr id="6" name="Footer Placeholder 5"/>
          <p:cNvSpPr>
            <a:spLocks noGrp="1"/>
          </p:cNvSpPr>
          <p:nvPr>
            <p:ph type="ftr" sz="quarter" idx="11"/>
          </p:nvPr>
        </p:nvSpPr>
        <p:spPr/>
        <p:txBody>
          <a:bodyPr/>
          <a:lstStyle/>
          <a:p>
            <a:r>
              <a:rPr lang="en-US"/>
              <a:t>NATIONAL DROUGHT MITIGATION CENTER</a:t>
            </a:r>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521500815"/>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sp>
        <p:nvSpPr>
          <p:cNvPr id="8" name="Rectangle 7"/>
          <p:cNvSpPr/>
          <p:nvPr/>
        </p:nvSpPr>
        <p:spPr>
          <a:xfrm>
            <a:off x="2"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8" y="0"/>
            <a:ext cx="12191985" cy="4915076"/>
          </a:xfrm>
          <a:solidFill>
            <a:schemeClr val="bg2">
              <a:lumMod val="90000"/>
            </a:schemeClr>
          </a:solidFill>
        </p:spPr>
        <p:txBody>
          <a:bodyPr lIns="457200" tIns="457200"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B1A771-1ED5-48AA-AC4F-202B4DBFF0D4}" type="datetime1">
              <a:rPr lang="en-US" smtClean="0"/>
              <a:t>10/10/2023</a:t>
            </a:fld>
            <a:endParaRPr lang="en-US"/>
          </a:p>
        </p:txBody>
      </p:sp>
      <p:sp>
        <p:nvSpPr>
          <p:cNvPr id="6" name="Footer Placeholder 5"/>
          <p:cNvSpPr>
            <a:spLocks noGrp="1"/>
          </p:cNvSpPr>
          <p:nvPr>
            <p:ph type="ftr" sz="quarter" idx="11"/>
          </p:nvPr>
        </p:nvSpPr>
        <p:spPr/>
        <p:txBody>
          <a:bodyPr/>
          <a:lstStyle/>
          <a:p>
            <a:r>
              <a:rPr lang="en-US"/>
              <a:t>NATIONAL DROUGHT MITIGATION CENTER</a:t>
            </a:r>
          </a:p>
        </p:txBody>
      </p:sp>
      <p:sp>
        <p:nvSpPr>
          <p:cNvPr id="7" name="Slide Number Placeholder 6"/>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36924402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EDA2B6-E9E6-4CF9-90A3-4FD81DE1DBFC}" type="datetime1">
              <a:rPr lang="en-US" smtClean="0"/>
              <a:t>10/10/2023</a:t>
            </a:fld>
            <a:endParaRPr lang="en-US"/>
          </a:p>
        </p:txBody>
      </p:sp>
      <p:sp>
        <p:nvSpPr>
          <p:cNvPr id="5" name="Footer Placeholder 4"/>
          <p:cNvSpPr>
            <a:spLocks noGrp="1"/>
          </p:cNvSpPr>
          <p:nvPr>
            <p:ph type="ftr" sz="quarter" idx="11"/>
          </p:nvPr>
        </p:nvSpPr>
        <p:spPr/>
        <p:txBody>
          <a:bodyPr/>
          <a:lstStyle/>
          <a:p>
            <a:r>
              <a:rPr lang="en-US"/>
              <a:t>NATIONAL DROUGHT MITIGATION CENTER</a:t>
            </a:r>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3819295419"/>
      </p:ext>
    </p:extLst>
  </p:cSld>
  <p:clrMapOvr>
    <a:masterClrMapping/>
  </p:clrMapOvr>
  <p:hf sldNum="0" hd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EDA2B6-E9E6-4CF9-90A3-4FD81DE1DBFC}" type="datetime1">
              <a:rPr lang="en-US" smtClean="0"/>
              <a:t>10/10/2023</a:t>
            </a:fld>
            <a:endParaRPr lang="en-US"/>
          </a:p>
        </p:txBody>
      </p:sp>
      <p:sp>
        <p:nvSpPr>
          <p:cNvPr id="5" name="Footer Placeholder 4"/>
          <p:cNvSpPr>
            <a:spLocks noGrp="1"/>
          </p:cNvSpPr>
          <p:nvPr>
            <p:ph type="ftr" sz="quarter" idx="11"/>
          </p:nvPr>
        </p:nvSpPr>
        <p:spPr/>
        <p:txBody>
          <a:bodyPr/>
          <a:lstStyle/>
          <a:p>
            <a:r>
              <a:rPr lang="en-US"/>
              <a:t>NATIONAL DROUGHT MITIGATION CENTER</a:t>
            </a:r>
          </a:p>
        </p:txBody>
      </p:sp>
      <p:sp>
        <p:nvSpPr>
          <p:cNvPr id="6" name="Slide Number Placeholder 5"/>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2358071067"/>
      </p:ext>
    </p:extLst>
  </p:cSld>
  <p:clrMapOvr>
    <a:masterClrMapping/>
  </p:clrMapOvr>
  <p:hf sldNum="0"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96455" y="559678"/>
            <a:ext cx="10515600" cy="2852737"/>
          </a:xfrm>
        </p:spPr>
        <p:txBody>
          <a:bodyPr anchor="b"/>
          <a:lstStyle>
            <a:lvl1pPr>
              <a:defRPr sz="6000">
                <a:solidFill>
                  <a:srgbClr val="3A2313"/>
                </a:solidFill>
              </a:defRPr>
            </a:lvl1pPr>
          </a:lstStyle>
          <a:p>
            <a:r>
              <a:rPr lang="en-US"/>
              <a:t>Click to edit Master title style</a:t>
            </a:r>
          </a:p>
        </p:txBody>
      </p:sp>
      <p:sp>
        <p:nvSpPr>
          <p:cNvPr id="10" name="Text Placeholder 2"/>
          <p:cNvSpPr>
            <a:spLocks noGrp="1"/>
          </p:cNvSpPr>
          <p:nvPr>
            <p:ph type="body" idx="1"/>
          </p:nvPr>
        </p:nvSpPr>
        <p:spPr>
          <a:xfrm>
            <a:off x="496455" y="3439399"/>
            <a:ext cx="10515600" cy="1500187"/>
          </a:xfrm>
        </p:spPr>
        <p:txBody>
          <a:bodyPr/>
          <a:lstStyle>
            <a:lvl1pPr marL="0" indent="0">
              <a:buNone/>
              <a:defRPr sz="2400">
                <a:solidFill>
                  <a:srgbClr val="898989"/>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830024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8469CDA-A969-4631-88FA-C1D3A3E81E62}" type="datetime1">
              <a:rPr lang="en-US" smtClean="0"/>
              <a:t>10/10/2023</a:t>
            </a:fld>
            <a:endParaRPr lang="en-US"/>
          </a:p>
        </p:txBody>
      </p:sp>
      <p:sp>
        <p:nvSpPr>
          <p:cNvPr id="5" name="Slide Number Placeholder 4"/>
          <p:cNvSpPr>
            <a:spLocks noGrp="1"/>
          </p:cNvSpPr>
          <p:nvPr>
            <p:ph type="sldNum" sz="quarter" idx="12"/>
          </p:nvPr>
        </p:nvSpPr>
        <p:spPr/>
        <p:txBody>
          <a:bodyPr/>
          <a:lstStyle/>
          <a:p>
            <a:fld id="{588676DA-17D9-4E76-BDBF-839424D51AA4}" type="slidenum">
              <a:rPr lang="en-US" smtClean="0"/>
              <a:t>‹#›</a:t>
            </a:fld>
            <a:endParaRPr lang="en-US"/>
          </a:p>
        </p:txBody>
      </p:sp>
    </p:spTree>
    <p:extLst>
      <p:ext uri="{BB962C8B-B14F-4D97-AF65-F5344CB8AC3E}">
        <p14:creationId xmlns:p14="http://schemas.microsoft.com/office/powerpoint/2010/main" val="766368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CC14E6-0CC5-4953-9466-B74DD31BCC6D}"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A6003-7A45-48B3-B214-FF0D4C123EF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0514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96455" y="559678"/>
            <a:ext cx="10515600" cy="2852737"/>
          </a:xfrm>
        </p:spPr>
        <p:txBody>
          <a:bodyPr anchor="b"/>
          <a:lstStyle>
            <a:lvl1pPr>
              <a:defRPr sz="6000">
                <a:solidFill>
                  <a:srgbClr val="3A2313"/>
                </a:solidFill>
              </a:defRPr>
            </a:lvl1pPr>
          </a:lstStyle>
          <a:p>
            <a:r>
              <a:rPr lang="en-US"/>
              <a:t>Click to edit Master title style</a:t>
            </a:r>
          </a:p>
        </p:txBody>
      </p:sp>
      <p:sp>
        <p:nvSpPr>
          <p:cNvPr id="10" name="Text Placeholder 2"/>
          <p:cNvSpPr>
            <a:spLocks noGrp="1"/>
          </p:cNvSpPr>
          <p:nvPr>
            <p:ph type="body" idx="1"/>
          </p:nvPr>
        </p:nvSpPr>
        <p:spPr>
          <a:xfrm>
            <a:off x="496455" y="3439399"/>
            <a:ext cx="10515600" cy="1500187"/>
          </a:xfrm>
        </p:spPr>
        <p:txBody>
          <a:bodyPr/>
          <a:lstStyle>
            <a:lvl1pPr marL="0" indent="0">
              <a:buNone/>
              <a:defRPr sz="2400">
                <a:solidFill>
                  <a:srgbClr val="898989"/>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123147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EEDE-877F-2243-ADA4-AAA32B25D6B4}"/>
              </a:ext>
            </a:extLst>
          </p:cNvPr>
          <p:cNvSpPr>
            <a:spLocks noGrp="1"/>
          </p:cNvSpPr>
          <p:nvPr>
            <p:ph type="ctrTitle"/>
          </p:nvPr>
        </p:nvSpPr>
        <p:spPr>
          <a:xfrm>
            <a:off x="2569028"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C40D27-BCCE-F94A-B7BA-409AB60BF7B5}"/>
              </a:ext>
            </a:extLst>
          </p:cNvPr>
          <p:cNvSpPr>
            <a:spLocks noGrp="1"/>
          </p:cNvSpPr>
          <p:nvPr>
            <p:ph type="subTitle" idx="1"/>
          </p:nvPr>
        </p:nvSpPr>
        <p:spPr>
          <a:xfrm>
            <a:off x="2569028"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6FC5CD6-862B-4442-8168-DF893766FB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5C71344-9C9F-124C-A5D9-1FFCFF7335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A5799-BC30-EA47-9B93-0A72B05189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8615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41450D0-89BE-D947-B92B-A67EBF5A2F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drought.unl.edu</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D80FD75-E4D8-8740-9E37-37F795D863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E9A75-130F-C44A-9E8E-A8F0340391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06F05D88-ECB0-C84F-BAE7-B76C56B56638}"/>
              </a:ext>
            </a:extLst>
          </p:cNvPr>
          <p:cNvSpPr>
            <a:spLocks noGrp="1"/>
          </p:cNvSpPr>
          <p:nvPr>
            <p:ph type="title"/>
          </p:nvPr>
        </p:nvSpPr>
        <p:spPr>
          <a:xfrm>
            <a:off x="2604052" y="365125"/>
            <a:ext cx="8749748" cy="1325563"/>
          </a:xfrm>
        </p:spPr>
        <p:txBody>
          <a:bodyPr/>
          <a:lstStyle/>
          <a:p>
            <a:r>
              <a:rPr lang="en-US" dirty="0"/>
              <a:t>Click to edit Master title style</a:t>
            </a:r>
          </a:p>
        </p:txBody>
      </p:sp>
      <p:sp>
        <p:nvSpPr>
          <p:cNvPr id="10" name="Content Placeholder 2">
            <a:extLst>
              <a:ext uri="{FF2B5EF4-FFF2-40B4-BE49-F238E27FC236}">
                <a16:creationId xmlns:a16="http://schemas.microsoft.com/office/drawing/2014/main" id="{D7B41BEF-E450-DE4A-A5D7-054D80ACC84D}"/>
              </a:ext>
            </a:extLst>
          </p:cNvPr>
          <p:cNvSpPr>
            <a:spLocks noGrp="1"/>
          </p:cNvSpPr>
          <p:nvPr>
            <p:ph idx="1"/>
          </p:nvPr>
        </p:nvSpPr>
        <p:spPr>
          <a:xfrm>
            <a:off x="2604052" y="1825625"/>
            <a:ext cx="874974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1947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cSld name="Blank">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3488D5-90CE-47CC-8620-3CF4A1BA2014}"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NATIONAL DROUGHT MITIGATION CENTER</a:t>
            </a: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676DA-17D9-4E76-BDBF-839424D51AA4}"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18578"/>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ED3075-66E4-2247-B06C-25A372B21C7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80FDE50-6092-3C42-9F3A-A72CF6021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A5A3F6-169B-6745-A4D5-178E6E658A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1751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A8C2A-5585-BA5E-8375-5F66282E375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9962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C545AB6-CE8B-E147-90BF-298263F94B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551F8C0-BB81-9D4A-972F-5D0618E1DF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A5799-BC30-EA47-9B93-0A72B05189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9553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64D87-F025-BC41-915C-E213D69E4456}"/>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0F74415C-FA9B-AE40-BE38-10AB1EDF96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A152203-A430-E149-A2A7-CD8A777A60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A5799-BC30-EA47-9B93-0A72B0518985}"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5216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cSld name="1_Title and Content">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3178"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nchor="ctr"/>
          <a:lstStyle/>
          <a:p>
            <a:r>
              <a:rPr lang="en-US"/>
              <a:t>Click to edit Master title style</a:t>
            </a:r>
          </a:p>
        </p:txBody>
      </p:sp>
      <p:sp>
        <p:nvSpPr>
          <p:cNvPr id="3" name="Content Placeholder 2"/>
          <p:cNvSpPr>
            <a:spLocks noGrp="1"/>
          </p:cNvSpPr>
          <p:nvPr>
            <p:ph idx="1"/>
          </p:nvPr>
        </p:nvSpPr>
        <p:spPr/>
        <p:txBody>
          <a:bodyPr/>
          <a:lstStyle>
            <a:lvl1pPr marL="342900" indent="-342900">
              <a:buFont typeface="Arial" panose="020B0604020202020204" pitchFamily="34" charset="0"/>
              <a:buChar char="•"/>
              <a:defRPr/>
            </a:lvl1pPr>
            <a:lvl2pPr marL="486913" indent="-285750">
              <a:buFont typeface="Arial" panose="020B0604020202020204" pitchFamily="34" charset="0"/>
              <a:buChar char="•"/>
              <a:defRPr/>
            </a:lvl2pPr>
            <a:lvl3pPr marL="669789" indent="-285750">
              <a:buFont typeface="Arial" panose="020B0604020202020204" pitchFamily="34" charset="0"/>
              <a:buChar char="•"/>
              <a:defRPr/>
            </a:lvl3pPr>
            <a:lvl4pPr marL="852664" indent="-285750">
              <a:buFont typeface="Arial" panose="020B0604020202020204" pitchFamily="34" charset="0"/>
              <a:buChar char="•"/>
              <a:defRPr/>
            </a:lvl4pPr>
            <a:lvl5pPr marL="103554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EDA2B6-E9E6-4CF9-90A3-4FD81DE1DBFC}"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NATIONAL DROUGHT MITIGATION CENTER</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676DA-17D9-4E76-BDBF-839424D51AA4}" type="slidenum">
              <a:rPr kumimoji="0" lang="en-US" sz="1051"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1"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7" name="Straight Connector 6"/>
          <p:cNvCxnSpPr/>
          <p:nvPr/>
        </p:nvCxnSpPr>
        <p:spPr>
          <a:xfrm>
            <a:off x="2"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466036"/>
      </p:ext>
    </p:extLst>
  </p:cSld>
  <p:clrMapOvr>
    <a:masterClrMapping/>
  </p:clrMapOvr>
  <p:hf sldNum="0" hd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Picture with Caption">
    <p:bg>
      <p:bgRef idx="1001">
        <a:schemeClr val="bg1"/>
      </p:bgRef>
    </p:bg>
    <p:spTree>
      <p:nvGrpSpPr>
        <p:cNvPr id="1" name=""/>
        <p:cNvGrpSpPr/>
        <p:nvPr/>
      </p:nvGrpSpPr>
      <p:grpSpPr>
        <a:xfrm>
          <a:off x="0" y="0"/>
          <a:ext cx="0" cy="0"/>
          <a:chOff x="0" y="0"/>
          <a:chExt cx="0" cy="0"/>
        </a:xfrm>
      </p:grpSpPr>
      <p:sp>
        <p:nvSpPr>
          <p:cNvPr id="8" name="Rectangle 7"/>
          <p:cNvSpPr/>
          <p:nvPr/>
        </p:nvSpPr>
        <p:spPr>
          <a:xfrm>
            <a:off x="0" y="5794050"/>
            <a:ext cx="12192000" cy="107158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175" y="576204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41895" y="5794050"/>
            <a:ext cx="10113645" cy="822960"/>
          </a:xfrm>
        </p:spPr>
        <p:txBody>
          <a:bodyPr lIns="91440" tIns="0" rIns="91440" bIns="0" anchor="b">
            <a:noAutofit/>
          </a:bodyPr>
          <a:lstStyle>
            <a:lvl1pPr>
              <a:defRPr sz="3600" b="1">
                <a:solidFill>
                  <a:srgbClr val="FFFFFF"/>
                </a:solidFill>
                <a:latin typeface="+mn-lt"/>
              </a:defRPr>
            </a:lvl1pPr>
          </a:lstStyle>
          <a:p>
            <a:r>
              <a:rPr lang="en-US"/>
              <a:t>Click to edit Master title style</a:t>
            </a: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NATIONAL DROUGHT MITIGATION CENTER</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676DA-17D9-4E76-BDBF-839424D51AA4}" type="slidenum">
              <a:rPr kumimoji="0" lang="en-US" sz="1051"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61677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CC14E6-0CC5-4953-9466-B74DD31BCC6D}"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A6003-7A45-48B3-B214-FF0D4C123EF4}" type="slidenum">
              <a:rPr lang="en-US" smtClean="0"/>
              <a:t>‹#›</a:t>
            </a:fld>
            <a:endParaRPr lang="en-US"/>
          </a:p>
        </p:txBody>
      </p:sp>
      <p:cxnSp>
        <p:nvCxnSpPr>
          <p:cNvPr id="7" name="Straight Connector 6"/>
          <p:cNvCxnSpPr/>
          <p:nvPr/>
        </p:nvCxnSpPr>
        <p:spPr>
          <a:xfrm>
            <a:off x="0" y="6259024"/>
            <a:ext cx="122857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818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CC14E6-0CC5-4953-9466-B74DD31BCC6D}"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0A6003-7A45-48B3-B214-FF0D4C123EF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148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CC14E6-0CC5-4953-9466-B74DD31BCC6D}"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0A6003-7A45-48B3-B214-FF0D4C123EF4}" type="slidenum">
              <a:rPr lang="en-US" smtClean="0"/>
              <a:t>‹#›</a:t>
            </a:fld>
            <a:endParaRPr lang="en-US"/>
          </a:p>
        </p:txBody>
      </p:sp>
    </p:spTree>
    <p:extLst>
      <p:ext uri="{BB962C8B-B14F-4D97-AF65-F5344CB8AC3E}">
        <p14:creationId xmlns:p14="http://schemas.microsoft.com/office/powerpoint/2010/main" val="941793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66.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6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69.xml"/><Relationship Id="rId1" Type="http://schemas.openxmlformats.org/officeDocument/2006/relationships/slideLayout" Target="../slideLayouts/slideLayout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7.xml"/><Relationship Id="rId1" Type="http://schemas.openxmlformats.org/officeDocument/2006/relationships/slideLayout" Target="../slideLayouts/slideLayout64.xml"/><Relationship Id="rId5" Type="http://schemas.openxmlformats.org/officeDocument/2006/relationships/image" Target="../media/image2.png"/><Relationship Id="rId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theme" Target="../theme/theme9.xml"/><Relationship Id="rId1"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415415-D0FC-344D-BF99-2D49F621BF42}"/>
              </a:ext>
            </a:extLst>
          </p:cNvPr>
          <p:cNvSpPr>
            <a:spLocks noGrp="1"/>
          </p:cNvSpPr>
          <p:nvPr>
            <p:ph type="title"/>
          </p:nvPr>
        </p:nvSpPr>
        <p:spPr>
          <a:xfrm>
            <a:off x="2822712" y="365125"/>
            <a:ext cx="853108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AD2A0E-0D37-7B47-AB8E-00C4D6FA730B}"/>
              </a:ext>
            </a:extLst>
          </p:cNvPr>
          <p:cNvSpPr>
            <a:spLocks noGrp="1"/>
          </p:cNvSpPr>
          <p:nvPr>
            <p:ph type="body" idx="1"/>
          </p:nvPr>
        </p:nvSpPr>
        <p:spPr>
          <a:xfrm>
            <a:off x="2822712" y="1825625"/>
            <a:ext cx="85310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28D13C-5261-8B46-B504-6BCAC89B53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drought.unl.edu</a:t>
            </a:r>
            <a:endParaRPr lang="en-US" dirty="0"/>
          </a:p>
        </p:txBody>
      </p:sp>
      <p:sp>
        <p:nvSpPr>
          <p:cNvPr id="6" name="Slide Number Placeholder 5">
            <a:extLst>
              <a:ext uri="{FF2B5EF4-FFF2-40B4-BE49-F238E27FC236}">
                <a16:creationId xmlns:a16="http://schemas.microsoft.com/office/drawing/2014/main" id="{6FADF25E-8C1A-104F-91D4-4AC1E70BC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0A5799-BC30-EA47-9B93-0A72B0518985}" type="slidenum">
              <a:rPr lang="en-US" smtClean="0"/>
              <a:t>‹#›</a:t>
            </a:fld>
            <a:endParaRPr lang="en-US"/>
          </a:p>
        </p:txBody>
      </p:sp>
      <p:pic>
        <p:nvPicPr>
          <p:cNvPr id="8" name="Picture 7">
            <a:extLst>
              <a:ext uri="{FF2B5EF4-FFF2-40B4-BE49-F238E27FC236}">
                <a16:creationId xmlns:a16="http://schemas.microsoft.com/office/drawing/2014/main" id="{B82292DC-7E48-1643-BA3A-4480C3CA4FF5}"/>
              </a:ext>
            </a:extLst>
          </p:cNvPr>
          <p:cNvPicPr>
            <a:picLocks noChangeAspect="1"/>
          </p:cNvPicPr>
          <p:nvPr/>
        </p:nvPicPr>
        <p:blipFill>
          <a:blip r:embed="rId7"/>
          <a:stretch>
            <a:fillRect/>
          </a:stretch>
        </p:blipFill>
        <p:spPr>
          <a:xfrm>
            <a:off x="243908" y="6188781"/>
            <a:ext cx="1600200" cy="355600"/>
          </a:xfrm>
          <a:prstGeom prst="rect">
            <a:avLst/>
          </a:prstGeom>
        </p:spPr>
      </p:pic>
      <p:pic>
        <p:nvPicPr>
          <p:cNvPr id="9" name="Picture 8" descr="A picture containing window&#10;&#10;Description automatically generated">
            <a:extLst>
              <a:ext uri="{FF2B5EF4-FFF2-40B4-BE49-F238E27FC236}">
                <a16:creationId xmlns:a16="http://schemas.microsoft.com/office/drawing/2014/main" id="{FD1B25DA-77CE-E24A-A781-FF9564AEE96F}"/>
              </a:ext>
            </a:extLst>
          </p:cNvPr>
          <p:cNvPicPr>
            <a:picLocks noChangeAspect="1"/>
          </p:cNvPicPr>
          <p:nvPr/>
        </p:nvPicPr>
        <p:blipFill>
          <a:blip r:embed="rId8"/>
          <a:stretch>
            <a:fillRect/>
          </a:stretch>
        </p:blipFill>
        <p:spPr>
          <a:xfrm>
            <a:off x="324091" y="4486776"/>
            <a:ext cx="1281559" cy="1281559"/>
          </a:xfrm>
          <a:prstGeom prst="rect">
            <a:avLst/>
          </a:prstGeom>
        </p:spPr>
      </p:pic>
      <p:pic>
        <p:nvPicPr>
          <p:cNvPr id="10" name="Picture 9">
            <a:extLst>
              <a:ext uri="{FF2B5EF4-FFF2-40B4-BE49-F238E27FC236}">
                <a16:creationId xmlns:a16="http://schemas.microsoft.com/office/drawing/2014/main" id="{E99C3F70-A99D-FA49-81F8-1D1643309A94}"/>
              </a:ext>
            </a:extLst>
          </p:cNvPr>
          <p:cNvPicPr>
            <a:picLocks noChangeAspect="1"/>
          </p:cNvPicPr>
          <p:nvPr/>
        </p:nvPicPr>
        <p:blipFill rotWithShape="1">
          <a:blip r:embed="rId9"/>
          <a:srcRect t="20343" b="34062"/>
          <a:stretch/>
        </p:blipFill>
        <p:spPr>
          <a:xfrm rot="16200000">
            <a:off x="-2386303" y="2386304"/>
            <a:ext cx="6860623" cy="2088016"/>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11" name="Picture 10">
            <a:extLst>
              <a:ext uri="{FF2B5EF4-FFF2-40B4-BE49-F238E27FC236}">
                <a16:creationId xmlns:a16="http://schemas.microsoft.com/office/drawing/2014/main" id="{32773845-3BFE-1041-AB95-DFF505506784}"/>
              </a:ext>
            </a:extLst>
          </p:cNvPr>
          <p:cNvPicPr>
            <a:picLocks noChangeAspect="1"/>
          </p:cNvPicPr>
          <p:nvPr/>
        </p:nvPicPr>
        <p:blipFill>
          <a:blip r:embed="rId10"/>
          <a:stretch>
            <a:fillRect/>
          </a:stretch>
        </p:blipFill>
        <p:spPr>
          <a:xfrm>
            <a:off x="629679" y="6000110"/>
            <a:ext cx="674548" cy="628746"/>
          </a:xfrm>
          <a:prstGeom prst="rect">
            <a:avLst/>
          </a:prstGeom>
        </p:spPr>
      </p:pic>
      <p:pic>
        <p:nvPicPr>
          <p:cNvPr id="12" name="Picture 11" descr="A picture containing window&#10;&#10;Description automatically generated">
            <a:extLst>
              <a:ext uri="{FF2B5EF4-FFF2-40B4-BE49-F238E27FC236}">
                <a16:creationId xmlns:a16="http://schemas.microsoft.com/office/drawing/2014/main" id="{30FE3D68-8EAD-BA44-9A8D-A5A9B1DB7EB2}"/>
              </a:ext>
            </a:extLst>
          </p:cNvPr>
          <p:cNvPicPr>
            <a:picLocks noChangeAspect="1"/>
          </p:cNvPicPr>
          <p:nvPr/>
        </p:nvPicPr>
        <p:blipFill>
          <a:blip r:embed="rId8"/>
          <a:stretch>
            <a:fillRect/>
          </a:stretch>
        </p:blipFill>
        <p:spPr>
          <a:xfrm>
            <a:off x="324091" y="4486783"/>
            <a:ext cx="1281559" cy="1281559"/>
          </a:xfrm>
          <a:prstGeom prst="rect">
            <a:avLst/>
          </a:prstGeom>
        </p:spPr>
      </p:pic>
    </p:spTree>
    <p:extLst>
      <p:ext uri="{BB962C8B-B14F-4D97-AF65-F5344CB8AC3E}">
        <p14:creationId xmlns:p14="http://schemas.microsoft.com/office/powerpoint/2010/main" val="1825497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415415-D0FC-344D-BF99-2D49F621BF42}"/>
              </a:ext>
            </a:extLst>
          </p:cNvPr>
          <p:cNvSpPr>
            <a:spLocks noGrp="1"/>
          </p:cNvSpPr>
          <p:nvPr>
            <p:ph type="title"/>
          </p:nvPr>
        </p:nvSpPr>
        <p:spPr>
          <a:xfrm>
            <a:off x="2822712" y="365125"/>
            <a:ext cx="853108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AD2A0E-0D37-7B47-AB8E-00C4D6FA730B}"/>
              </a:ext>
            </a:extLst>
          </p:cNvPr>
          <p:cNvSpPr>
            <a:spLocks noGrp="1"/>
          </p:cNvSpPr>
          <p:nvPr>
            <p:ph type="body" idx="1"/>
          </p:nvPr>
        </p:nvSpPr>
        <p:spPr>
          <a:xfrm>
            <a:off x="2822712" y="1825625"/>
            <a:ext cx="85310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28D13C-5261-8B46-B504-6BCAC89B53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drought.unl.edu</a:t>
            </a:r>
            <a:endParaRPr lang="en-US" dirty="0"/>
          </a:p>
        </p:txBody>
      </p:sp>
      <p:sp>
        <p:nvSpPr>
          <p:cNvPr id="6" name="Slide Number Placeholder 5">
            <a:extLst>
              <a:ext uri="{FF2B5EF4-FFF2-40B4-BE49-F238E27FC236}">
                <a16:creationId xmlns:a16="http://schemas.microsoft.com/office/drawing/2014/main" id="{6FADF25E-8C1A-104F-91D4-4AC1E70BC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0A5799-BC30-EA47-9B93-0A72B0518985}" type="slidenum">
              <a:rPr lang="en-US" smtClean="0"/>
              <a:t>‹#›</a:t>
            </a:fld>
            <a:endParaRPr lang="en-US"/>
          </a:p>
        </p:txBody>
      </p:sp>
      <p:pic>
        <p:nvPicPr>
          <p:cNvPr id="8" name="Picture 7">
            <a:extLst>
              <a:ext uri="{FF2B5EF4-FFF2-40B4-BE49-F238E27FC236}">
                <a16:creationId xmlns:a16="http://schemas.microsoft.com/office/drawing/2014/main" id="{B82292DC-7E48-1643-BA3A-4480C3CA4FF5}"/>
              </a:ext>
            </a:extLst>
          </p:cNvPr>
          <p:cNvPicPr>
            <a:picLocks noChangeAspect="1"/>
          </p:cNvPicPr>
          <p:nvPr userDrawn="1"/>
        </p:nvPicPr>
        <p:blipFill>
          <a:blip r:embed="rId3"/>
          <a:stretch>
            <a:fillRect/>
          </a:stretch>
        </p:blipFill>
        <p:spPr>
          <a:xfrm>
            <a:off x="243908" y="6188781"/>
            <a:ext cx="1600200" cy="355600"/>
          </a:xfrm>
          <a:prstGeom prst="rect">
            <a:avLst/>
          </a:prstGeom>
        </p:spPr>
      </p:pic>
      <p:pic>
        <p:nvPicPr>
          <p:cNvPr id="9" name="Picture 8" descr="A picture containing window&#10;&#10;Description automatically generated">
            <a:extLst>
              <a:ext uri="{FF2B5EF4-FFF2-40B4-BE49-F238E27FC236}">
                <a16:creationId xmlns:a16="http://schemas.microsoft.com/office/drawing/2014/main" id="{FD1B25DA-77CE-E24A-A781-FF9564AEE96F}"/>
              </a:ext>
            </a:extLst>
          </p:cNvPr>
          <p:cNvPicPr>
            <a:picLocks noChangeAspect="1"/>
          </p:cNvPicPr>
          <p:nvPr userDrawn="1"/>
        </p:nvPicPr>
        <p:blipFill>
          <a:blip r:embed="rId4"/>
          <a:stretch>
            <a:fillRect/>
          </a:stretch>
        </p:blipFill>
        <p:spPr>
          <a:xfrm>
            <a:off x="324091" y="4486776"/>
            <a:ext cx="1281559" cy="1281559"/>
          </a:xfrm>
          <a:prstGeom prst="rect">
            <a:avLst/>
          </a:prstGeom>
        </p:spPr>
      </p:pic>
      <p:pic>
        <p:nvPicPr>
          <p:cNvPr id="10" name="Picture 9">
            <a:extLst>
              <a:ext uri="{FF2B5EF4-FFF2-40B4-BE49-F238E27FC236}">
                <a16:creationId xmlns:a16="http://schemas.microsoft.com/office/drawing/2014/main" id="{E99C3F70-A99D-FA49-81F8-1D1643309A94}"/>
              </a:ext>
            </a:extLst>
          </p:cNvPr>
          <p:cNvPicPr>
            <a:picLocks noChangeAspect="1"/>
          </p:cNvPicPr>
          <p:nvPr userDrawn="1"/>
        </p:nvPicPr>
        <p:blipFill rotWithShape="1">
          <a:blip r:embed="rId5"/>
          <a:srcRect t="20343" b="34062"/>
          <a:stretch/>
        </p:blipFill>
        <p:spPr>
          <a:xfrm rot="16200000">
            <a:off x="-2386303" y="2386304"/>
            <a:ext cx="6860623" cy="2088016"/>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11" name="Picture 10">
            <a:extLst>
              <a:ext uri="{FF2B5EF4-FFF2-40B4-BE49-F238E27FC236}">
                <a16:creationId xmlns:a16="http://schemas.microsoft.com/office/drawing/2014/main" id="{32773845-3BFE-1041-AB95-DFF505506784}"/>
              </a:ext>
            </a:extLst>
          </p:cNvPr>
          <p:cNvPicPr>
            <a:picLocks noChangeAspect="1"/>
          </p:cNvPicPr>
          <p:nvPr userDrawn="1"/>
        </p:nvPicPr>
        <p:blipFill>
          <a:blip r:embed="rId6"/>
          <a:stretch>
            <a:fillRect/>
          </a:stretch>
        </p:blipFill>
        <p:spPr>
          <a:xfrm>
            <a:off x="629679" y="6000110"/>
            <a:ext cx="674548" cy="628746"/>
          </a:xfrm>
          <a:prstGeom prst="rect">
            <a:avLst/>
          </a:prstGeom>
        </p:spPr>
      </p:pic>
      <p:pic>
        <p:nvPicPr>
          <p:cNvPr id="12" name="Picture 11" descr="A picture containing window&#10;&#10;Description automatically generated">
            <a:extLst>
              <a:ext uri="{FF2B5EF4-FFF2-40B4-BE49-F238E27FC236}">
                <a16:creationId xmlns:a16="http://schemas.microsoft.com/office/drawing/2014/main" id="{30FE3D68-8EAD-BA44-9A8D-A5A9B1DB7EB2}"/>
              </a:ext>
            </a:extLst>
          </p:cNvPr>
          <p:cNvPicPr>
            <a:picLocks noChangeAspect="1"/>
          </p:cNvPicPr>
          <p:nvPr userDrawn="1"/>
        </p:nvPicPr>
        <p:blipFill>
          <a:blip r:embed="rId4"/>
          <a:stretch>
            <a:fillRect/>
          </a:stretch>
        </p:blipFill>
        <p:spPr>
          <a:xfrm>
            <a:off x="324091" y="4486783"/>
            <a:ext cx="1281559" cy="1281559"/>
          </a:xfrm>
          <a:prstGeom prst="rect">
            <a:avLst/>
          </a:prstGeom>
        </p:spPr>
      </p:pic>
    </p:spTree>
    <p:extLst>
      <p:ext uri="{BB962C8B-B14F-4D97-AF65-F5344CB8AC3E}">
        <p14:creationId xmlns:p14="http://schemas.microsoft.com/office/powerpoint/2010/main" val="1482147738"/>
      </p:ext>
    </p:extLst>
  </p:cSld>
  <p:clrMap bg1="lt1" tx1="dk1" bg2="lt2" tx2="dk2" accent1="accent1" accent2="accent2" accent3="accent3" accent4="accent4" accent5="accent5" accent6="accent6" hlink="hlink" folHlink="folHlink"/>
  <p:sldLayoutIdLst>
    <p:sldLayoutId id="21474837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415415-D0FC-344D-BF99-2D49F621BF42}"/>
              </a:ext>
            </a:extLst>
          </p:cNvPr>
          <p:cNvSpPr>
            <a:spLocks noGrp="1"/>
          </p:cNvSpPr>
          <p:nvPr>
            <p:ph type="title"/>
          </p:nvPr>
        </p:nvSpPr>
        <p:spPr>
          <a:xfrm>
            <a:off x="2822712" y="365125"/>
            <a:ext cx="853108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AD2A0E-0D37-7B47-AB8E-00C4D6FA730B}"/>
              </a:ext>
            </a:extLst>
          </p:cNvPr>
          <p:cNvSpPr>
            <a:spLocks noGrp="1"/>
          </p:cNvSpPr>
          <p:nvPr>
            <p:ph type="body" idx="1"/>
          </p:nvPr>
        </p:nvSpPr>
        <p:spPr>
          <a:xfrm>
            <a:off x="2822712" y="1825625"/>
            <a:ext cx="85310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28D13C-5261-8B46-B504-6BCAC89B53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drought.unl.edu</a:t>
            </a:r>
            <a:endParaRPr lang="en-US" dirty="0"/>
          </a:p>
        </p:txBody>
      </p:sp>
      <p:sp>
        <p:nvSpPr>
          <p:cNvPr id="6" name="Slide Number Placeholder 5">
            <a:extLst>
              <a:ext uri="{FF2B5EF4-FFF2-40B4-BE49-F238E27FC236}">
                <a16:creationId xmlns:a16="http://schemas.microsoft.com/office/drawing/2014/main" id="{6FADF25E-8C1A-104F-91D4-4AC1E70BC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0A5799-BC30-EA47-9B93-0A72B0518985}" type="slidenum">
              <a:rPr lang="en-US" smtClean="0"/>
              <a:t>‹#›</a:t>
            </a:fld>
            <a:endParaRPr lang="en-US"/>
          </a:p>
        </p:txBody>
      </p:sp>
      <p:pic>
        <p:nvPicPr>
          <p:cNvPr id="8" name="Picture 7">
            <a:extLst>
              <a:ext uri="{FF2B5EF4-FFF2-40B4-BE49-F238E27FC236}">
                <a16:creationId xmlns:a16="http://schemas.microsoft.com/office/drawing/2014/main" id="{B82292DC-7E48-1643-BA3A-4480C3CA4FF5}"/>
              </a:ext>
            </a:extLst>
          </p:cNvPr>
          <p:cNvPicPr>
            <a:picLocks noChangeAspect="1"/>
          </p:cNvPicPr>
          <p:nvPr userDrawn="1"/>
        </p:nvPicPr>
        <p:blipFill>
          <a:blip r:embed="rId3"/>
          <a:stretch>
            <a:fillRect/>
          </a:stretch>
        </p:blipFill>
        <p:spPr>
          <a:xfrm>
            <a:off x="243908" y="6188781"/>
            <a:ext cx="1600200" cy="355600"/>
          </a:xfrm>
          <a:prstGeom prst="rect">
            <a:avLst/>
          </a:prstGeom>
        </p:spPr>
      </p:pic>
      <p:pic>
        <p:nvPicPr>
          <p:cNvPr id="9" name="Picture 8" descr="A picture containing window&#10;&#10;Description automatically generated">
            <a:extLst>
              <a:ext uri="{FF2B5EF4-FFF2-40B4-BE49-F238E27FC236}">
                <a16:creationId xmlns:a16="http://schemas.microsoft.com/office/drawing/2014/main" id="{FD1B25DA-77CE-E24A-A781-FF9564AEE96F}"/>
              </a:ext>
            </a:extLst>
          </p:cNvPr>
          <p:cNvPicPr>
            <a:picLocks noChangeAspect="1"/>
          </p:cNvPicPr>
          <p:nvPr userDrawn="1"/>
        </p:nvPicPr>
        <p:blipFill>
          <a:blip r:embed="rId4"/>
          <a:stretch>
            <a:fillRect/>
          </a:stretch>
        </p:blipFill>
        <p:spPr>
          <a:xfrm>
            <a:off x="324091" y="4486776"/>
            <a:ext cx="1281559" cy="1281559"/>
          </a:xfrm>
          <a:prstGeom prst="rect">
            <a:avLst/>
          </a:prstGeom>
        </p:spPr>
      </p:pic>
      <p:pic>
        <p:nvPicPr>
          <p:cNvPr id="10" name="Picture 9">
            <a:extLst>
              <a:ext uri="{FF2B5EF4-FFF2-40B4-BE49-F238E27FC236}">
                <a16:creationId xmlns:a16="http://schemas.microsoft.com/office/drawing/2014/main" id="{E99C3F70-A99D-FA49-81F8-1D1643309A94}"/>
              </a:ext>
            </a:extLst>
          </p:cNvPr>
          <p:cNvPicPr>
            <a:picLocks noChangeAspect="1"/>
          </p:cNvPicPr>
          <p:nvPr userDrawn="1"/>
        </p:nvPicPr>
        <p:blipFill rotWithShape="1">
          <a:blip r:embed="rId5"/>
          <a:srcRect t="20343" b="34062"/>
          <a:stretch/>
        </p:blipFill>
        <p:spPr>
          <a:xfrm rot="16200000">
            <a:off x="-2386303" y="2386305"/>
            <a:ext cx="6860623" cy="2088016"/>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11" name="Picture 10">
            <a:extLst>
              <a:ext uri="{FF2B5EF4-FFF2-40B4-BE49-F238E27FC236}">
                <a16:creationId xmlns:a16="http://schemas.microsoft.com/office/drawing/2014/main" id="{32773845-3BFE-1041-AB95-DFF505506784}"/>
              </a:ext>
            </a:extLst>
          </p:cNvPr>
          <p:cNvPicPr>
            <a:picLocks noChangeAspect="1"/>
          </p:cNvPicPr>
          <p:nvPr userDrawn="1"/>
        </p:nvPicPr>
        <p:blipFill>
          <a:blip r:embed="rId6"/>
          <a:stretch>
            <a:fillRect/>
          </a:stretch>
        </p:blipFill>
        <p:spPr>
          <a:xfrm>
            <a:off x="629679" y="6000110"/>
            <a:ext cx="674548" cy="628746"/>
          </a:xfrm>
          <a:prstGeom prst="rect">
            <a:avLst/>
          </a:prstGeom>
        </p:spPr>
      </p:pic>
      <p:pic>
        <p:nvPicPr>
          <p:cNvPr id="12" name="Picture 11" descr="A picture containing window&#10;&#10;Description automatically generated">
            <a:extLst>
              <a:ext uri="{FF2B5EF4-FFF2-40B4-BE49-F238E27FC236}">
                <a16:creationId xmlns:a16="http://schemas.microsoft.com/office/drawing/2014/main" id="{30FE3D68-8EAD-BA44-9A8D-A5A9B1DB7EB2}"/>
              </a:ext>
            </a:extLst>
          </p:cNvPr>
          <p:cNvPicPr>
            <a:picLocks noChangeAspect="1"/>
          </p:cNvPicPr>
          <p:nvPr userDrawn="1"/>
        </p:nvPicPr>
        <p:blipFill>
          <a:blip r:embed="rId4"/>
          <a:stretch>
            <a:fillRect/>
          </a:stretch>
        </p:blipFill>
        <p:spPr>
          <a:xfrm>
            <a:off x="324091" y="4486783"/>
            <a:ext cx="1281559" cy="1281559"/>
          </a:xfrm>
          <a:prstGeom prst="rect">
            <a:avLst/>
          </a:prstGeom>
        </p:spPr>
      </p:pic>
    </p:spTree>
    <p:extLst>
      <p:ext uri="{BB962C8B-B14F-4D97-AF65-F5344CB8AC3E}">
        <p14:creationId xmlns:p14="http://schemas.microsoft.com/office/powerpoint/2010/main" val="2106111527"/>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 Second level</a:t>
            </a:r>
          </a:p>
          <a:p>
            <a:pPr lvl="2"/>
            <a:r>
              <a:rPr lang="en-US"/>
              <a:t> Third level</a:t>
            </a:r>
          </a:p>
          <a:p>
            <a:pPr lvl="3"/>
            <a:r>
              <a:rPr lang="en-US"/>
              <a:t> Fourth level</a:t>
            </a:r>
          </a:p>
          <a:p>
            <a:pPr lvl="4"/>
            <a:r>
              <a:rPr lang="en-US"/>
              <a:t> Fifth level</a:t>
            </a:r>
          </a:p>
        </p:txBody>
      </p:sp>
      <p:sp>
        <p:nvSpPr>
          <p:cNvPr id="4" name="Date Placeholder 3"/>
          <p:cNvSpPr>
            <a:spLocks noGrp="1"/>
          </p:cNvSpPr>
          <p:nvPr>
            <p:ph type="dt" sz="half" idx="2"/>
          </p:nvPr>
        </p:nvSpPr>
        <p:spPr>
          <a:xfrm>
            <a:off x="1097283" y="6459789"/>
            <a:ext cx="2472271" cy="365125"/>
          </a:xfrm>
          <a:prstGeom prst="rect">
            <a:avLst/>
          </a:prstGeom>
        </p:spPr>
        <p:txBody>
          <a:bodyPr vert="horz" lIns="91440" tIns="45720" rIns="91440" bIns="45720" rtlCol="0" anchor="ctr"/>
          <a:lstStyle>
            <a:lvl1pPr algn="l">
              <a:defRPr sz="900">
                <a:solidFill>
                  <a:schemeClr val="bg1"/>
                </a:solidFill>
              </a:defRPr>
            </a:lvl1pPr>
          </a:lstStyle>
          <a:p>
            <a:fld id="{B2EDA2B6-E9E6-4CF9-90A3-4FD81DE1DBFC}" type="datetime1">
              <a:rPr lang="en-US" smtClean="0"/>
              <a:t>10/10/2023</a:t>
            </a:fld>
            <a:endParaRPr lang="en-US"/>
          </a:p>
        </p:txBody>
      </p:sp>
      <p:sp>
        <p:nvSpPr>
          <p:cNvPr id="5" name="Footer Placeholder 4"/>
          <p:cNvSpPr>
            <a:spLocks noGrp="1"/>
          </p:cNvSpPr>
          <p:nvPr>
            <p:ph type="ftr" sz="quarter" idx="3"/>
          </p:nvPr>
        </p:nvSpPr>
        <p:spPr>
          <a:xfrm>
            <a:off x="3686187" y="6459789"/>
            <a:ext cx="4822804" cy="365125"/>
          </a:xfrm>
          <a:prstGeom prst="rect">
            <a:avLst/>
          </a:prstGeom>
        </p:spPr>
        <p:txBody>
          <a:bodyPr vert="horz" lIns="91440" tIns="45720" rIns="91440" bIns="45720" rtlCol="0" anchor="ctr"/>
          <a:lstStyle>
            <a:lvl1pPr algn="ctr">
              <a:defRPr sz="900" cap="all" baseline="0">
                <a:solidFill>
                  <a:schemeClr val="bg1"/>
                </a:solidFill>
              </a:defRPr>
            </a:lvl1pPr>
          </a:lstStyle>
          <a:p>
            <a:r>
              <a:rPr lang="en-US"/>
              <a:t>NATIONAL DROUGHT MITIGATION CENTER</a:t>
            </a:r>
          </a:p>
        </p:txBody>
      </p:sp>
      <p:sp>
        <p:nvSpPr>
          <p:cNvPr id="6" name="Slide Number Placeholder 5"/>
          <p:cNvSpPr>
            <a:spLocks noGrp="1"/>
          </p:cNvSpPr>
          <p:nvPr>
            <p:ph type="sldNum" sz="quarter" idx="4"/>
          </p:nvPr>
        </p:nvSpPr>
        <p:spPr>
          <a:xfrm>
            <a:off x="9900461" y="6459789"/>
            <a:ext cx="1312025" cy="365125"/>
          </a:xfrm>
          <a:prstGeom prst="rect">
            <a:avLst/>
          </a:prstGeom>
        </p:spPr>
        <p:txBody>
          <a:bodyPr vert="horz" lIns="91440" tIns="45720" rIns="91440" bIns="45720" rtlCol="0" anchor="ctr"/>
          <a:lstStyle>
            <a:lvl1pPr algn="r">
              <a:defRPr sz="1051">
                <a:solidFill>
                  <a:schemeClr val="bg1"/>
                </a:solidFill>
              </a:defRPr>
            </a:lvl1pPr>
          </a:lstStyle>
          <a:p>
            <a:fld id="{588676DA-17D9-4E76-BDBF-839424D51AA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036243"/>
      </p:ext>
    </p:extLst>
  </p:cSld>
  <p:clrMap bg1="lt1" tx1="dk1" bg2="lt2" tx2="dk2" accent1="accent1" accent2="accent2" accent3="accent3" accent4="accent4" accent5="accent5" accent6="accent6" hlink="hlink" folHlink="folHlink"/>
  <p:sldLayoutIdLst>
    <p:sldLayoutId id="2147483741" r:id="rId1"/>
    <p:sldLayoutId id="2147483743" r:id="rId2"/>
  </p:sldLayoutIdLst>
  <p:hf sldNum="0" hdr="0" dt="0"/>
  <p:txStyles>
    <p:titleStyle>
      <a:lvl1pPr algn="l" defTabSz="914377" rtl="0" eaLnBrk="1" latinLnBrk="0" hangingPunct="1">
        <a:lnSpc>
          <a:spcPct val="85000"/>
        </a:lnSpc>
        <a:spcBef>
          <a:spcPct val="0"/>
        </a:spcBef>
        <a:buNone/>
        <a:defRPr sz="4800" b="0" i="0" u="none" kern="1200" spc="-51" baseline="0">
          <a:solidFill>
            <a:schemeClr val="bg1"/>
          </a:solidFill>
          <a:latin typeface="+mj-lt"/>
          <a:ea typeface="+mj-ea"/>
          <a:cs typeface="+mj-cs"/>
        </a:defRPr>
      </a:lvl1pPr>
    </p:titleStyle>
    <p:bodyStyle>
      <a:lvl1pPr marL="457200" indent="-457200" algn="l" defTabSz="914377"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800" kern="1200">
          <a:solidFill>
            <a:schemeClr val="bg1"/>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2400" b="0" i="0" u="none" kern="1200">
          <a:solidFill>
            <a:schemeClr val="bg1"/>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2000" kern="1200">
          <a:solidFill>
            <a:schemeClr val="bg1"/>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bg1"/>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600" kern="1200">
          <a:solidFill>
            <a:schemeClr val="bg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u="none"/>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7CC14E6-0CC5-4953-9466-B74DD31BCC6D}" type="datetimeFigureOut">
              <a:rPr lang="en-US" smtClean="0"/>
              <a:t>10/10/2023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70A6003-7A45-48B3-B214-FF0D4C123EF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673187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l" defTabSz="914400" rtl="0" eaLnBrk="1" latinLnBrk="0" hangingPunct="1">
        <a:lnSpc>
          <a:spcPct val="85000"/>
        </a:lnSpc>
        <a:spcBef>
          <a:spcPct val="0"/>
        </a:spcBef>
        <a:buNone/>
        <a:defRPr sz="4800" b="0" i="0" u="none"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i="0" u="none"/>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2EDA2B6-E9E6-4CF9-90A3-4FD81DE1DBFC}" type="datetime1">
              <a:rPr lang="en-US" smtClean="0"/>
              <a:t>10/10/2023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NATIONAL DROUGHT MITIGATION CENTER</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88676DA-17D9-4E76-BDBF-839424D51AA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4190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sldNum="0" hdr="0" dt="0"/>
  <p:txStyles>
    <p:titleStyle>
      <a:lvl1pPr algn="l" defTabSz="914400" rtl="0" eaLnBrk="1" latinLnBrk="0" hangingPunct="1">
        <a:lnSpc>
          <a:spcPct val="85000"/>
        </a:lnSpc>
        <a:spcBef>
          <a:spcPct val="0"/>
        </a:spcBef>
        <a:buNone/>
        <a:defRPr sz="4800" b="0" i="0" u="none"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3" y="6459789"/>
            <a:ext cx="2472271" cy="365125"/>
          </a:xfrm>
          <a:prstGeom prst="rect">
            <a:avLst/>
          </a:prstGeom>
        </p:spPr>
        <p:txBody>
          <a:bodyPr vert="horz" lIns="91440" tIns="45720" rIns="91440" bIns="45720" rtlCol="0" anchor="ctr"/>
          <a:lstStyle>
            <a:lvl1pPr algn="l">
              <a:defRPr sz="900">
                <a:solidFill>
                  <a:schemeClr val="bg1"/>
                </a:solidFill>
              </a:defRPr>
            </a:lvl1pPr>
          </a:lstStyle>
          <a:p>
            <a:fld id="{B2EDA2B6-E9E6-4CF9-90A3-4FD81DE1DBFC}" type="datetime1">
              <a:rPr lang="en-US" smtClean="0"/>
              <a:t>10/10/2023</a:t>
            </a:fld>
            <a:endParaRPr lang="en-US"/>
          </a:p>
        </p:txBody>
      </p:sp>
      <p:sp>
        <p:nvSpPr>
          <p:cNvPr id="5" name="Footer Placeholder 4"/>
          <p:cNvSpPr>
            <a:spLocks noGrp="1"/>
          </p:cNvSpPr>
          <p:nvPr>
            <p:ph type="ftr" sz="quarter" idx="3"/>
          </p:nvPr>
        </p:nvSpPr>
        <p:spPr>
          <a:xfrm>
            <a:off x="3686187" y="6459789"/>
            <a:ext cx="4822804" cy="365125"/>
          </a:xfrm>
          <a:prstGeom prst="rect">
            <a:avLst/>
          </a:prstGeom>
        </p:spPr>
        <p:txBody>
          <a:bodyPr vert="horz" lIns="91440" tIns="45720" rIns="91440" bIns="45720" rtlCol="0" anchor="ctr"/>
          <a:lstStyle>
            <a:lvl1pPr algn="ctr">
              <a:defRPr sz="900" cap="all" baseline="0">
                <a:solidFill>
                  <a:schemeClr val="bg1"/>
                </a:solidFill>
              </a:defRPr>
            </a:lvl1pPr>
          </a:lstStyle>
          <a:p>
            <a:r>
              <a:rPr lang="en-US"/>
              <a:t>NATIONAL DROUGHT MITIGATION CENTER</a:t>
            </a:r>
          </a:p>
        </p:txBody>
      </p:sp>
      <p:sp>
        <p:nvSpPr>
          <p:cNvPr id="6" name="Slide Number Placeholder 5"/>
          <p:cNvSpPr>
            <a:spLocks noGrp="1"/>
          </p:cNvSpPr>
          <p:nvPr>
            <p:ph type="sldNum" sz="quarter" idx="4"/>
          </p:nvPr>
        </p:nvSpPr>
        <p:spPr>
          <a:xfrm>
            <a:off x="9900461" y="6459789"/>
            <a:ext cx="1312025" cy="365125"/>
          </a:xfrm>
          <a:prstGeom prst="rect">
            <a:avLst/>
          </a:prstGeom>
        </p:spPr>
        <p:txBody>
          <a:bodyPr vert="horz" lIns="91440" tIns="45720" rIns="91440" bIns="45720" rtlCol="0" anchor="ctr"/>
          <a:lstStyle>
            <a:lvl1pPr algn="r">
              <a:defRPr sz="1051">
                <a:solidFill>
                  <a:schemeClr val="bg1"/>
                </a:solidFill>
              </a:defRPr>
            </a:lvl1pPr>
          </a:lstStyle>
          <a:p>
            <a:fld id="{588676DA-17D9-4E76-BDBF-839424D51AA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907585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Lst>
  <p:hf sldNum="0" hdr="0" dt="0"/>
  <p:txStyles>
    <p:titleStyle>
      <a:lvl1pPr algn="l" defTabSz="914377" rtl="0" eaLnBrk="1" latinLnBrk="0" hangingPunct="1">
        <a:lnSpc>
          <a:spcPct val="85000"/>
        </a:lnSpc>
        <a:spcBef>
          <a:spcPct val="0"/>
        </a:spcBef>
        <a:buNone/>
        <a:defRPr sz="4800" b="0" i="0" u="none" kern="1200" spc="-51" baseline="0">
          <a:solidFill>
            <a:schemeClr val="bg1"/>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bg1"/>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b="0" i="0" u="none" kern="1200">
          <a:solidFill>
            <a:schemeClr val="bg1"/>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bg1"/>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bg1"/>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bg1"/>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E54AA4-69DD-0D4E-8A32-E2E8B26E26E9}"/>
              </a:ext>
            </a:extLst>
          </p:cNvPr>
          <p:cNvSpPr>
            <a:spLocks noGrp="1"/>
          </p:cNvSpPr>
          <p:nvPr>
            <p:ph type="title"/>
          </p:nvPr>
        </p:nvSpPr>
        <p:spPr>
          <a:xfrm>
            <a:off x="2604052" y="365125"/>
            <a:ext cx="874974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D8531B-41BC-E24F-96F5-A3E28BAFCD47}"/>
              </a:ext>
            </a:extLst>
          </p:cNvPr>
          <p:cNvSpPr>
            <a:spLocks noGrp="1"/>
          </p:cNvSpPr>
          <p:nvPr>
            <p:ph type="body" idx="1"/>
          </p:nvPr>
        </p:nvSpPr>
        <p:spPr>
          <a:xfrm>
            <a:off x="2604052" y="1825625"/>
            <a:ext cx="874974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45A3D3C-D5C5-F545-BDC6-C2A6B2C29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drought.unl.edu</a:t>
            </a:r>
            <a:endParaRPr lang="en-US" dirty="0"/>
          </a:p>
        </p:txBody>
      </p:sp>
      <p:sp>
        <p:nvSpPr>
          <p:cNvPr id="6" name="Slide Number Placeholder 5">
            <a:extLst>
              <a:ext uri="{FF2B5EF4-FFF2-40B4-BE49-F238E27FC236}">
                <a16:creationId xmlns:a16="http://schemas.microsoft.com/office/drawing/2014/main" id="{A591D666-EE0D-AA48-93C7-E4863EE28B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E9A75-130F-C44A-9E8E-A8F034039146}" type="slidenum">
              <a:rPr lang="en-US" smtClean="0"/>
              <a:t>‹#›</a:t>
            </a:fld>
            <a:endParaRPr lang="en-US"/>
          </a:p>
        </p:txBody>
      </p:sp>
      <p:pic>
        <p:nvPicPr>
          <p:cNvPr id="7" name="Picture 6">
            <a:extLst>
              <a:ext uri="{FF2B5EF4-FFF2-40B4-BE49-F238E27FC236}">
                <a16:creationId xmlns:a16="http://schemas.microsoft.com/office/drawing/2014/main" id="{12C23B73-B8EA-4048-9D33-0405D8B721D2}"/>
              </a:ext>
            </a:extLst>
          </p:cNvPr>
          <p:cNvPicPr>
            <a:picLocks noChangeAspect="1"/>
          </p:cNvPicPr>
          <p:nvPr userDrawn="1"/>
        </p:nvPicPr>
        <p:blipFill rotWithShape="1">
          <a:blip r:embed="rId4"/>
          <a:srcRect t="20343" b="34062"/>
          <a:stretch>
            <a:fillRect/>
          </a:stretch>
        </p:blipFill>
        <p:spPr>
          <a:xfrm rot="16200000">
            <a:off x="-2386307" y="2386308"/>
            <a:ext cx="6860630" cy="2088015"/>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372314"/>
          </a:solidFill>
        </p:spPr>
      </p:pic>
      <p:pic>
        <p:nvPicPr>
          <p:cNvPr id="8" name="Picture 7">
            <a:extLst>
              <a:ext uri="{FF2B5EF4-FFF2-40B4-BE49-F238E27FC236}">
                <a16:creationId xmlns:a16="http://schemas.microsoft.com/office/drawing/2014/main" id="{670C7A8D-69BD-2542-9F84-AA71D7CABB28}"/>
              </a:ext>
            </a:extLst>
          </p:cNvPr>
          <p:cNvPicPr>
            <a:picLocks noChangeAspect="1"/>
          </p:cNvPicPr>
          <p:nvPr userDrawn="1"/>
        </p:nvPicPr>
        <p:blipFill>
          <a:blip r:embed="rId5"/>
          <a:stretch>
            <a:fillRect/>
          </a:stretch>
        </p:blipFill>
        <p:spPr>
          <a:xfrm>
            <a:off x="629679" y="6000110"/>
            <a:ext cx="674548" cy="628746"/>
          </a:xfrm>
          <a:prstGeom prst="rect">
            <a:avLst/>
          </a:prstGeom>
        </p:spPr>
      </p:pic>
      <p:pic>
        <p:nvPicPr>
          <p:cNvPr id="9" name="Picture 8" descr="A picture containing window&#10;&#10;Description automatically generated">
            <a:extLst>
              <a:ext uri="{FF2B5EF4-FFF2-40B4-BE49-F238E27FC236}">
                <a16:creationId xmlns:a16="http://schemas.microsoft.com/office/drawing/2014/main" id="{6DF736D8-3DEF-144C-B436-69E4E41AAD06}"/>
              </a:ext>
            </a:extLst>
          </p:cNvPr>
          <p:cNvPicPr>
            <a:picLocks noChangeAspect="1"/>
          </p:cNvPicPr>
          <p:nvPr userDrawn="1"/>
        </p:nvPicPr>
        <p:blipFill>
          <a:blip r:embed="rId6"/>
          <a:stretch>
            <a:fillRect/>
          </a:stretch>
        </p:blipFill>
        <p:spPr>
          <a:xfrm>
            <a:off x="324091" y="4486776"/>
            <a:ext cx="1281559" cy="1281559"/>
          </a:xfrm>
          <a:prstGeom prst="rect">
            <a:avLst/>
          </a:prstGeom>
        </p:spPr>
      </p:pic>
    </p:spTree>
    <p:extLst>
      <p:ext uri="{BB962C8B-B14F-4D97-AF65-F5344CB8AC3E}">
        <p14:creationId xmlns:p14="http://schemas.microsoft.com/office/powerpoint/2010/main" val="3402273566"/>
      </p:ext>
    </p:extLst>
  </p:cSld>
  <p:clrMap bg1="lt1" tx1="dk1" bg2="lt2" tx2="dk2" accent1="accent1" accent2="accent2" accent3="accent3" accent4="accent4" accent5="accent5" accent6="accent6" hlink="hlink" folHlink="folHlink"/>
  <p:sldLayoutIdLst>
    <p:sldLayoutId id="2147483725" r:id="rId1"/>
    <p:sldLayoutId id="214748374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solidFill>
                <a:srgbClr val="FFFFFF"/>
              </a:solidFill>
            </a:endParaRPr>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2EDA2B6-E9E6-4CF9-90A3-4FD81DE1DBFC}" type="datetime1">
              <a:rPr lang="en-US" smtClean="0"/>
              <a:pPr/>
              <a:t>10/10/2023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NATIONAL DROUGHT MITIGATION CENTER</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88676DA-17D9-4E76-BDBF-839424D51AA4}"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173863"/>
      </p:ext>
    </p:extLst>
  </p:cSld>
  <p:clrMap bg1="lt1" tx1="dk1" bg2="lt2" tx2="dk2" accent1="accent1" accent2="accent2" accent3="accent3" accent4="accent4" accent5="accent5" accent6="accent6" hlink="hlink" folHlink="folHlink"/>
  <p:sldLayoutIdLst>
    <p:sldLayoutId id="2147483727" r:id="rId1"/>
  </p:sldLayoutIdLst>
  <p:timing>
    <p:tnLst>
      <p:par>
        <p:cTn id="1" dur="indefinite" restart="never" nodeType="tmRoot"/>
      </p:par>
    </p:tnLst>
  </p:timing>
  <p:hf sldNum="0" hdr="0" dt="0"/>
  <p:txStyles>
    <p:titleStyle>
      <a:lvl1pPr algn="l" defTabSz="914400" rtl="0" eaLnBrk="1" latinLnBrk="0" hangingPunct="1">
        <a:lnSpc>
          <a:spcPct val="85000"/>
        </a:lnSpc>
        <a:spcBef>
          <a:spcPct val="0"/>
        </a:spcBef>
        <a:buNone/>
        <a:defRPr sz="4800" b="1" i="0" u="none"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1420C7-9080-5A49-912C-A156459CB85B}"/>
              </a:ext>
            </a:extLst>
          </p:cNvPr>
          <p:cNvSpPr>
            <a:spLocks noGrp="1"/>
          </p:cNvSpPr>
          <p:nvPr>
            <p:ph type="title"/>
          </p:nvPr>
        </p:nvSpPr>
        <p:spPr>
          <a:xfrm>
            <a:off x="2882348" y="365125"/>
            <a:ext cx="847145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FA673C-5EDA-AD49-BDA3-56A961A31E21}"/>
              </a:ext>
            </a:extLst>
          </p:cNvPr>
          <p:cNvSpPr>
            <a:spLocks noGrp="1"/>
          </p:cNvSpPr>
          <p:nvPr>
            <p:ph type="body" idx="1"/>
          </p:nvPr>
        </p:nvSpPr>
        <p:spPr>
          <a:xfrm>
            <a:off x="2882348" y="1825625"/>
            <a:ext cx="847145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7819DAF-683D-5444-9658-E79433FDF5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drought.unl.edu</a:t>
            </a:r>
            <a:endParaRPr lang="en-US" dirty="0"/>
          </a:p>
        </p:txBody>
      </p:sp>
      <p:sp>
        <p:nvSpPr>
          <p:cNvPr id="6" name="Slide Number Placeholder 5">
            <a:extLst>
              <a:ext uri="{FF2B5EF4-FFF2-40B4-BE49-F238E27FC236}">
                <a16:creationId xmlns:a16="http://schemas.microsoft.com/office/drawing/2014/main" id="{25A2C5F7-7E61-734D-990B-1CB8C06A3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5A3F6-169B-6745-A4D5-178E6E658AE0}" type="slidenum">
              <a:rPr lang="en-US" smtClean="0"/>
              <a:t>‹#›</a:t>
            </a:fld>
            <a:endParaRPr lang="en-US"/>
          </a:p>
        </p:txBody>
      </p:sp>
      <p:pic>
        <p:nvPicPr>
          <p:cNvPr id="7" name="Picture 6">
            <a:extLst>
              <a:ext uri="{FF2B5EF4-FFF2-40B4-BE49-F238E27FC236}">
                <a16:creationId xmlns:a16="http://schemas.microsoft.com/office/drawing/2014/main" id="{15F0C515-33C7-5E43-A691-11372948BBD6}"/>
              </a:ext>
            </a:extLst>
          </p:cNvPr>
          <p:cNvPicPr>
            <a:picLocks noChangeAspect="1"/>
          </p:cNvPicPr>
          <p:nvPr userDrawn="1"/>
        </p:nvPicPr>
        <p:blipFill rotWithShape="1">
          <a:blip r:embed="rId3"/>
          <a:srcRect t="20343" b="34062"/>
          <a:stretch/>
        </p:blipFill>
        <p:spPr>
          <a:xfrm rot="16200000">
            <a:off x="-2386303" y="2386304"/>
            <a:ext cx="6860623" cy="2088016"/>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8" name="Picture 7">
            <a:extLst>
              <a:ext uri="{FF2B5EF4-FFF2-40B4-BE49-F238E27FC236}">
                <a16:creationId xmlns:a16="http://schemas.microsoft.com/office/drawing/2014/main" id="{DCC7A1B8-D308-6445-8D95-46EFBFAF3C2E}"/>
              </a:ext>
            </a:extLst>
          </p:cNvPr>
          <p:cNvPicPr>
            <a:picLocks noChangeAspect="1"/>
          </p:cNvPicPr>
          <p:nvPr userDrawn="1"/>
        </p:nvPicPr>
        <p:blipFill>
          <a:blip r:embed="rId4"/>
          <a:stretch>
            <a:fillRect/>
          </a:stretch>
        </p:blipFill>
        <p:spPr>
          <a:xfrm>
            <a:off x="501320" y="6143645"/>
            <a:ext cx="927100" cy="368300"/>
          </a:xfrm>
          <a:prstGeom prst="rect">
            <a:avLst/>
          </a:prstGeom>
        </p:spPr>
      </p:pic>
      <p:pic>
        <p:nvPicPr>
          <p:cNvPr id="9" name="Picture 8" descr="A picture containing window&#10;&#10;Description automatically generated">
            <a:extLst>
              <a:ext uri="{FF2B5EF4-FFF2-40B4-BE49-F238E27FC236}">
                <a16:creationId xmlns:a16="http://schemas.microsoft.com/office/drawing/2014/main" id="{1BD11238-65D8-174A-BD49-91BDB7B02C88}"/>
              </a:ext>
            </a:extLst>
          </p:cNvPr>
          <p:cNvPicPr>
            <a:picLocks noChangeAspect="1"/>
          </p:cNvPicPr>
          <p:nvPr userDrawn="1"/>
        </p:nvPicPr>
        <p:blipFill>
          <a:blip r:embed="rId5"/>
          <a:stretch>
            <a:fillRect/>
          </a:stretch>
        </p:blipFill>
        <p:spPr>
          <a:xfrm>
            <a:off x="324091" y="4486776"/>
            <a:ext cx="1281559" cy="1281559"/>
          </a:xfrm>
          <a:prstGeom prst="rect">
            <a:avLst/>
          </a:prstGeom>
        </p:spPr>
      </p:pic>
    </p:spTree>
    <p:extLst>
      <p:ext uri="{BB962C8B-B14F-4D97-AF65-F5344CB8AC3E}">
        <p14:creationId xmlns:p14="http://schemas.microsoft.com/office/powerpoint/2010/main" val="1220550794"/>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Title Placeholder 1">
            <a:extLst>
              <a:ext uri="{FF2B5EF4-FFF2-40B4-BE49-F238E27FC236}">
                <a16:creationId xmlns:a16="http://schemas.microsoft.com/office/drawing/2014/main" id="{800502BD-E69C-418A-9E44-C5A45407572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2">
            <a:extLst>
              <a:ext uri="{FF2B5EF4-FFF2-40B4-BE49-F238E27FC236}">
                <a16:creationId xmlns:a16="http://schemas.microsoft.com/office/drawing/2014/main" id="{622F272E-C564-CEA7-F9E3-FC0E406B7CF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4340" name="Picture 6">
            <a:extLst>
              <a:ext uri="{FF2B5EF4-FFF2-40B4-BE49-F238E27FC236}">
                <a16:creationId xmlns:a16="http://schemas.microsoft.com/office/drawing/2014/main" id="{3C55E563-BCB7-9B44-3D23-64D4DCDEC3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02375"/>
            <a:ext cx="121920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8517657"/>
      </p:ext>
    </p:extLst>
  </p:cSld>
  <p:clrMap bg1="lt1" tx1="dk1" bg2="lt2" tx2="dk2" accent1="accent1" accent2="accent2" accent3="accent3" accent4="accent4" accent5="accent5" accent6="accent6" hlink="hlink" folHlink="folHlink"/>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10B5AC-7825-22BC-8844-15C6FCCB15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914D38-C578-2310-BE67-2DC274F06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62522B1-A35E-5E4C-DEEF-B2D9D50F4BC0}"/>
              </a:ext>
            </a:extLst>
          </p:cNvPr>
          <p:cNvPicPr>
            <a:picLocks noChangeAspect="1"/>
          </p:cNvPicPr>
          <p:nvPr userDrawn="1"/>
        </p:nvPicPr>
        <p:blipFill>
          <a:blip r:embed="rId3"/>
          <a:stretch>
            <a:fillRect/>
          </a:stretch>
        </p:blipFill>
        <p:spPr>
          <a:xfrm>
            <a:off x="0" y="6301741"/>
            <a:ext cx="12192000" cy="556259"/>
          </a:xfrm>
          <a:prstGeom prst="rect">
            <a:avLst/>
          </a:prstGeom>
        </p:spPr>
      </p:pic>
    </p:spTree>
    <p:extLst>
      <p:ext uri="{BB962C8B-B14F-4D97-AF65-F5344CB8AC3E}">
        <p14:creationId xmlns:p14="http://schemas.microsoft.com/office/powerpoint/2010/main" val="3271459346"/>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4.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4.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65.xml"/><Relationship Id="rId6" Type="http://schemas.openxmlformats.org/officeDocument/2006/relationships/chart" Target="../charts/chart1.xml"/><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4.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6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64.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69.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63.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65.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microsoft.com/office/2007/relationships/hdphoto" Target="../media/hdphoto1.wdp"/><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6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66.xml"/><Relationship Id="rId5" Type="http://schemas.openxmlformats.org/officeDocument/2006/relationships/hyperlink" Target="mailto:msvoboda2@unl.edu" TargetMode="External"/><Relationship Id="rId4" Type="http://schemas.openxmlformats.org/officeDocument/2006/relationships/image" Target="../media/image75.emf"/></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00CC68-1512-8F49-83BD-B96B47FACB83}"/>
              </a:ext>
            </a:extLst>
          </p:cNvPr>
          <p:cNvSpPr/>
          <p:nvPr/>
        </p:nvSpPr>
        <p:spPr>
          <a:xfrm>
            <a:off x="0" y="0"/>
            <a:ext cx="12191999" cy="6082496"/>
          </a:xfrm>
          <a:prstGeom prst="rect">
            <a:avLst/>
          </a:prstGeom>
          <a:solidFill>
            <a:srgbClr val="2F4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DC7D63A-CCFF-C94A-9A9E-079C39EB8207}"/>
              </a:ext>
            </a:extLst>
          </p:cNvPr>
          <p:cNvPicPr>
            <a:picLocks noChangeAspect="1"/>
          </p:cNvPicPr>
          <p:nvPr/>
        </p:nvPicPr>
        <p:blipFill>
          <a:blip r:embed="rId2"/>
          <a:stretch>
            <a:fillRect/>
          </a:stretch>
        </p:blipFill>
        <p:spPr>
          <a:xfrm>
            <a:off x="-7201" y="-122830"/>
            <a:ext cx="12206397" cy="6863786"/>
          </a:xfrm>
          <a:prstGeom prst="rect">
            <a:avLst/>
          </a:prstGeom>
        </p:spPr>
      </p:pic>
      <p:sp>
        <p:nvSpPr>
          <p:cNvPr id="7" name="Rectangle 6">
            <a:extLst>
              <a:ext uri="{FF2B5EF4-FFF2-40B4-BE49-F238E27FC236}">
                <a16:creationId xmlns:a16="http://schemas.microsoft.com/office/drawing/2014/main" id="{C6AC864F-C46F-FB40-BE5F-CE506B25ECD3}"/>
              </a:ext>
            </a:extLst>
          </p:cNvPr>
          <p:cNvSpPr/>
          <p:nvPr/>
        </p:nvSpPr>
        <p:spPr>
          <a:xfrm>
            <a:off x="-12819" y="6308203"/>
            <a:ext cx="12191999" cy="549797"/>
          </a:xfrm>
          <a:prstGeom prst="rect">
            <a:avLst/>
          </a:prstGeom>
          <a:solidFill>
            <a:srgbClr val="3723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4DEBFF5-48E8-5440-8A0E-BFC1D3415644}"/>
              </a:ext>
            </a:extLst>
          </p:cNvPr>
          <p:cNvSpPr/>
          <p:nvPr/>
        </p:nvSpPr>
        <p:spPr>
          <a:xfrm>
            <a:off x="0" y="6168827"/>
            <a:ext cx="12191999" cy="145162"/>
          </a:xfrm>
          <a:prstGeom prst="rect">
            <a:avLst/>
          </a:prstGeom>
          <a:solidFill>
            <a:srgbClr val="576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D3DFBF-80BC-7347-9BAF-E9DC91897234}"/>
              </a:ext>
            </a:extLst>
          </p:cNvPr>
          <p:cNvSpPr>
            <a:spLocks noGrp="1"/>
          </p:cNvSpPr>
          <p:nvPr>
            <p:ph type="ctrTitle"/>
          </p:nvPr>
        </p:nvSpPr>
        <p:spPr>
          <a:xfrm>
            <a:off x="1605349" y="676465"/>
            <a:ext cx="8981299" cy="764975"/>
          </a:xfrm>
        </p:spPr>
        <p:txBody>
          <a:bodyPr>
            <a:noAutofit/>
          </a:bodyPr>
          <a:lstStyle/>
          <a:p>
            <a:r>
              <a:rPr lang="en-US" sz="4000" b="1" spc="-38" dirty="0" smtClean="0">
                <a:solidFill>
                  <a:srgbClr val="FFFFFF"/>
                </a:solidFill>
              </a:rPr>
              <a:t>Now What?: Putting Drought Risk Management Practices Into Action </a:t>
            </a:r>
            <a:endParaRPr lang="en-US" sz="4000" dirty="0">
              <a:solidFill>
                <a:schemeClr val="bg1"/>
              </a:solidFill>
            </a:endParaRPr>
          </a:p>
        </p:txBody>
      </p:sp>
      <p:sp>
        <p:nvSpPr>
          <p:cNvPr id="3" name="Subtitle 2">
            <a:extLst>
              <a:ext uri="{FF2B5EF4-FFF2-40B4-BE49-F238E27FC236}">
                <a16:creationId xmlns:a16="http://schemas.microsoft.com/office/drawing/2014/main" id="{A64A0D9D-2E6F-0C45-A2EB-00B5CC5C07F2}"/>
              </a:ext>
            </a:extLst>
          </p:cNvPr>
          <p:cNvSpPr>
            <a:spLocks noGrp="1"/>
          </p:cNvSpPr>
          <p:nvPr>
            <p:ph type="subTitle" idx="1"/>
          </p:nvPr>
        </p:nvSpPr>
        <p:spPr>
          <a:xfrm>
            <a:off x="1627067" y="2348110"/>
            <a:ext cx="9144000" cy="1774398"/>
          </a:xfrm>
        </p:spPr>
        <p:txBody>
          <a:bodyPr>
            <a:noAutofit/>
          </a:bodyPr>
          <a:lstStyle/>
          <a:p>
            <a:pPr>
              <a:lnSpc>
                <a:spcPct val="100000"/>
              </a:lnSpc>
            </a:pPr>
            <a:r>
              <a:rPr lang="en-US" b="1" dirty="0" smtClean="0">
                <a:solidFill>
                  <a:schemeClr val="bg1"/>
                </a:solidFill>
                <a:latin typeface="+mj-lt"/>
              </a:rPr>
              <a:t>Mark Svoboda, PhD</a:t>
            </a:r>
          </a:p>
          <a:p>
            <a:pPr>
              <a:lnSpc>
                <a:spcPct val="100000"/>
              </a:lnSpc>
            </a:pPr>
            <a:r>
              <a:rPr lang="en-US" b="1" dirty="0" smtClean="0">
                <a:solidFill>
                  <a:schemeClr val="bg1"/>
                </a:solidFill>
                <a:latin typeface="+mj-lt"/>
              </a:rPr>
              <a:t>Director</a:t>
            </a:r>
            <a:r>
              <a:rPr lang="en-US" b="1" dirty="0">
                <a:solidFill>
                  <a:schemeClr val="bg1"/>
                </a:solidFill>
                <a:latin typeface="+mj-lt"/>
              </a:rPr>
              <a:t> </a:t>
            </a:r>
            <a:r>
              <a:rPr lang="en-US" b="1" dirty="0" smtClean="0">
                <a:solidFill>
                  <a:schemeClr val="bg1"/>
                </a:solidFill>
                <a:latin typeface="+mj-lt"/>
              </a:rPr>
              <a:t>and Professor</a:t>
            </a:r>
          </a:p>
          <a:p>
            <a:pPr>
              <a:lnSpc>
                <a:spcPct val="100000"/>
              </a:lnSpc>
            </a:pPr>
            <a:r>
              <a:rPr lang="en-US" b="1" dirty="0" smtClean="0">
                <a:solidFill>
                  <a:schemeClr val="bg1"/>
                </a:solidFill>
                <a:latin typeface="+mj-lt"/>
              </a:rPr>
              <a:t>University of Nebraska-Lincoln</a:t>
            </a:r>
            <a:endParaRPr lang="en-US" b="1" dirty="0">
              <a:solidFill>
                <a:schemeClr val="bg1"/>
              </a:solidFill>
              <a:latin typeface="+mj-lt"/>
            </a:endParaRPr>
          </a:p>
        </p:txBody>
      </p:sp>
      <p:pic>
        <p:nvPicPr>
          <p:cNvPr id="5" name="Picture 4" descr="A picture containing drawing&#10;&#10;Description automatically generated">
            <a:extLst>
              <a:ext uri="{FF2B5EF4-FFF2-40B4-BE49-F238E27FC236}">
                <a16:creationId xmlns:a16="http://schemas.microsoft.com/office/drawing/2014/main" id="{7A119F1A-6E38-3E4B-A73A-7B81E2802E6B}"/>
              </a:ext>
            </a:extLst>
          </p:cNvPr>
          <p:cNvPicPr>
            <a:picLocks noChangeAspect="1"/>
          </p:cNvPicPr>
          <p:nvPr/>
        </p:nvPicPr>
        <p:blipFill>
          <a:blip r:embed="rId3"/>
          <a:stretch>
            <a:fillRect/>
          </a:stretch>
        </p:blipFill>
        <p:spPr>
          <a:xfrm>
            <a:off x="4538383" y="4208839"/>
            <a:ext cx="3144028" cy="914490"/>
          </a:xfrm>
          <a:prstGeom prst="rect">
            <a:avLst/>
          </a:prstGeom>
        </p:spPr>
      </p:pic>
      <p:sp>
        <p:nvSpPr>
          <p:cNvPr id="9" name="Subtitle 2">
            <a:extLst>
              <a:ext uri="{FF2B5EF4-FFF2-40B4-BE49-F238E27FC236}">
                <a16:creationId xmlns:a16="http://schemas.microsoft.com/office/drawing/2014/main" id="{47716EEA-E40D-154C-BEBA-D5CCAF79AAF8}"/>
              </a:ext>
            </a:extLst>
          </p:cNvPr>
          <p:cNvSpPr txBox="1">
            <a:spLocks/>
          </p:cNvSpPr>
          <p:nvPr/>
        </p:nvSpPr>
        <p:spPr>
          <a:xfrm>
            <a:off x="1524000" y="5534797"/>
            <a:ext cx="9144000" cy="3988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1" i="1" noProof="0" dirty="0" smtClean="0">
                <a:solidFill>
                  <a:prstClr val="white"/>
                </a:solidFill>
                <a:latin typeface="Calibri Light" panose="020F0302020204030204"/>
              </a:rPr>
              <a:t>Armenia </a:t>
            </a:r>
            <a:r>
              <a:rPr lang="en-US" sz="1600" b="1" i="1" noProof="0" dirty="0" err="1" smtClean="0">
                <a:solidFill>
                  <a:prstClr val="white"/>
                </a:solidFill>
                <a:latin typeface="Calibri Light" panose="020F0302020204030204"/>
              </a:rPr>
              <a:t>Visegard</a:t>
            </a:r>
            <a:r>
              <a:rPr lang="en-US" sz="1600" b="1" i="1" noProof="0" dirty="0" smtClean="0">
                <a:solidFill>
                  <a:prstClr val="white"/>
                </a:solidFill>
                <a:latin typeface="Calibri Light" panose="020F0302020204030204"/>
              </a:rPr>
              <a:t> Project on Droughts Stakeholder Workshop</a:t>
            </a:r>
            <a:endParaRPr kumimoji="0" lang="en-US" sz="1600" b="1" i="1" u="none" strike="noStrike" kern="1200" cap="none" spc="0" normalizeH="0" baseline="0" noProof="0" dirty="0" smtClean="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1" i="1" dirty="0" smtClean="0">
                <a:solidFill>
                  <a:prstClr val="white"/>
                </a:solidFill>
                <a:latin typeface="Calibri Light" panose="020F0302020204030204"/>
              </a:rPr>
              <a:t>Armenia/Virtual</a:t>
            </a:r>
            <a:endParaRPr kumimoji="0" lang="en-US" sz="1600" b="1" i="1" u="none" strike="noStrike" kern="1200" cap="none" spc="0" normalizeH="0" baseline="0" noProof="0" dirty="0" smtClean="0">
              <a:ln>
                <a:noFill/>
              </a:ln>
              <a:solidFill>
                <a:prstClr val="white"/>
              </a:solidFill>
              <a:effectLst/>
              <a:uLnTx/>
              <a:uFillTx/>
              <a:latin typeface="Calibri Light" panose="020F0302020204030204"/>
              <a:ea typeface="+mn-ea"/>
              <a:cs typeface="+mn-cs"/>
            </a:endParaRPr>
          </a:p>
        </p:txBody>
      </p:sp>
      <p:sp>
        <p:nvSpPr>
          <p:cNvPr id="10" name="Subtitle 2">
            <a:extLst>
              <a:ext uri="{FF2B5EF4-FFF2-40B4-BE49-F238E27FC236}">
                <a16:creationId xmlns:a16="http://schemas.microsoft.com/office/drawing/2014/main" id="{5AF9877E-6965-544C-B3ED-71FB66EF8794}"/>
              </a:ext>
            </a:extLst>
          </p:cNvPr>
          <p:cNvSpPr txBox="1">
            <a:spLocks/>
          </p:cNvSpPr>
          <p:nvPr/>
        </p:nvSpPr>
        <p:spPr>
          <a:xfrm>
            <a:off x="1538395" y="6418162"/>
            <a:ext cx="9144000" cy="3988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1" dirty="0" smtClean="0">
                <a:solidFill>
                  <a:prstClr val="white"/>
                </a:solidFill>
                <a:latin typeface="Calibri Light" panose="020F0302020204030204"/>
              </a:rPr>
              <a:t>October </a:t>
            </a:r>
            <a:r>
              <a:rPr kumimoji="0" lang="en-US" sz="1600" b="1" i="0" u="none" strike="noStrike" kern="1200" cap="none" spc="0" normalizeH="0" baseline="0" noProof="0" dirty="0" smtClean="0">
                <a:ln>
                  <a:noFill/>
                </a:ln>
                <a:solidFill>
                  <a:prstClr val="white"/>
                </a:solidFill>
                <a:effectLst/>
                <a:uLnTx/>
                <a:uFillTx/>
                <a:latin typeface="Calibri Light" panose="020F0302020204030204"/>
                <a:ea typeface="+mn-ea"/>
                <a:cs typeface="+mn-cs"/>
              </a:rPr>
              <a:t>11, 2023</a:t>
            </a:r>
            <a:endParaRPr kumimoji="0" lang="en-US" sz="16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6304868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CC555-C896-0AA4-05EC-11FDB13C432F}"/>
              </a:ext>
            </a:extLst>
          </p:cNvPr>
          <p:cNvSpPr>
            <a:spLocks noGrp="1"/>
          </p:cNvSpPr>
          <p:nvPr>
            <p:ph type="title"/>
          </p:nvPr>
        </p:nvSpPr>
        <p:spPr>
          <a:xfrm>
            <a:off x="1035415" y="-73431"/>
            <a:ext cx="3947764" cy="699327"/>
          </a:xfrm>
        </p:spPr>
        <p:txBody>
          <a:bodyPr anchor="ctr"/>
          <a:lstStyle/>
          <a:p>
            <a:pPr algn="ctr"/>
            <a:r>
              <a:rPr lang="en-US" dirty="0">
                <a:latin typeface="+mn-lt"/>
              </a:rPr>
              <a:t>Sample outcomes</a:t>
            </a:r>
          </a:p>
        </p:txBody>
      </p:sp>
      <p:sp>
        <p:nvSpPr>
          <p:cNvPr id="4" name="Footer Placeholder 3">
            <a:extLst>
              <a:ext uri="{FF2B5EF4-FFF2-40B4-BE49-F238E27FC236}">
                <a16:creationId xmlns:a16="http://schemas.microsoft.com/office/drawing/2014/main" id="{5B4DECC1-F404-6762-CDBB-154C312A43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NATIONAL DROUGHT MITIGATION CENTER</a:t>
            </a:r>
          </a:p>
        </p:txBody>
      </p:sp>
      <p:graphicFrame>
        <p:nvGraphicFramePr>
          <p:cNvPr id="5" name="Diagram 4">
            <a:extLst>
              <a:ext uri="{FF2B5EF4-FFF2-40B4-BE49-F238E27FC236}">
                <a16:creationId xmlns:a16="http://schemas.microsoft.com/office/drawing/2014/main" id="{F91DDC12-17DA-95FA-5496-CE234BFCBE1C}"/>
              </a:ext>
            </a:extLst>
          </p:cNvPr>
          <p:cNvGraphicFramePr/>
          <p:nvPr>
            <p:extLst/>
          </p:nvPr>
        </p:nvGraphicFramePr>
        <p:xfrm>
          <a:off x="131805" y="1499286"/>
          <a:ext cx="5824152" cy="4868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Left 9">
            <a:extLst>
              <a:ext uri="{FF2B5EF4-FFF2-40B4-BE49-F238E27FC236}">
                <a16:creationId xmlns:a16="http://schemas.microsoft.com/office/drawing/2014/main" id="{8D82AA11-53BF-927F-04C8-B9B106AB3DF6}"/>
              </a:ext>
            </a:extLst>
          </p:cNvPr>
          <p:cNvSpPr/>
          <p:nvPr/>
        </p:nvSpPr>
        <p:spPr>
          <a:xfrm>
            <a:off x="6236045" y="-20901"/>
            <a:ext cx="4728136" cy="1520187"/>
          </a:xfrm>
          <a:prstGeom prst="leftArrow">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D0806F4-006C-4128-CC55-CBF54D71E5AC}"/>
              </a:ext>
            </a:extLst>
          </p:cNvPr>
          <p:cNvSpPr txBox="1"/>
          <p:nvPr/>
        </p:nvSpPr>
        <p:spPr>
          <a:xfrm>
            <a:off x="8034638" y="645840"/>
            <a:ext cx="132921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Design</a:t>
            </a:r>
          </a:p>
        </p:txBody>
      </p:sp>
      <p:pic>
        <p:nvPicPr>
          <p:cNvPr id="14" name="Picture 13">
            <a:extLst>
              <a:ext uri="{FF2B5EF4-FFF2-40B4-BE49-F238E27FC236}">
                <a16:creationId xmlns:a16="http://schemas.microsoft.com/office/drawing/2014/main" id="{F050ADA3-7F98-F401-FDD4-62ACADCC6E26}"/>
              </a:ext>
            </a:extLst>
          </p:cNvPr>
          <p:cNvPicPr>
            <a:picLocks noChangeAspect="1"/>
          </p:cNvPicPr>
          <p:nvPr/>
        </p:nvPicPr>
        <p:blipFill>
          <a:blip r:embed="rId8"/>
          <a:stretch>
            <a:fillRect/>
          </a:stretch>
        </p:blipFill>
        <p:spPr>
          <a:xfrm flipH="1">
            <a:off x="7279063" y="207362"/>
            <a:ext cx="2642099" cy="969348"/>
          </a:xfrm>
          <a:prstGeom prst="rect">
            <a:avLst/>
          </a:prstGeom>
        </p:spPr>
      </p:pic>
      <p:graphicFrame>
        <p:nvGraphicFramePr>
          <p:cNvPr id="15" name="Diagram 14">
            <a:extLst>
              <a:ext uri="{FF2B5EF4-FFF2-40B4-BE49-F238E27FC236}">
                <a16:creationId xmlns:a16="http://schemas.microsoft.com/office/drawing/2014/main" id="{D5319857-4BEA-1729-8719-F3472F54EE1E}"/>
              </a:ext>
            </a:extLst>
          </p:cNvPr>
          <p:cNvGraphicFramePr/>
          <p:nvPr>
            <p:extLst/>
          </p:nvPr>
        </p:nvGraphicFramePr>
        <p:xfrm>
          <a:off x="6096000" y="1528831"/>
          <a:ext cx="6038335" cy="486856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TextBox 8"/>
          <p:cNvSpPr txBox="1"/>
          <p:nvPr/>
        </p:nvSpPr>
        <p:spPr>
          <a:xfrm>
            <a:off x="458121" y="513981"/>
            <a:ext cx="5337139" cy="954107"/>
          </a:xfrm>
          <a:prstGeom prst="rect">
            <a:avLst/>
          </a:prstGeom>
          <a:noFill/>
        </p:spPr>
        <p:txBody>
          <a:bodyPr wrap="square" rtlCol="0">
            <a:spAutoFit/>
          </a:bodyPr>
          <a:lstStyle/>
          <a:p>
            <a:r>
              <a:rPr lang="en-US" sz="2800" b="1" i="1" dirty="0" smtClean="0">
                <a:solidFill>
                  <a:srgbClr val="C00000"/>
                </a:solidFill>
              </a:rPr>
              <a:t>Can help “guide” a planning process or “test” an existing plan</a:t>
            </a:r>
            <a:endParaRPr lang="en-US" sz="2800" b="1" i="1" dirty="0">
              <a:solidFill>
                <a:srgbClr val="C00000"/>
              </a:solidFill>
            </a:endParaRPr>
          </a:p>
        </p:txBody>
      </p:sp>
    </p:spTree>
    <p:extLst>
      <p:ext uri="{BB962C8B-B14F-4D97-AF65-F5344CB8AC3E}">
        <p14:creationId xmlns:p14="http://schemas.microsoft.com/office/powerpoint/2010/main" val="3872036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52753" y="1238569"/>
            <a:ext cx="6480881" cy="5214112"/>
          </a:xfrm>
          <a:prstGeom prst="rect">
            <a:avLst/>
          </a:prstGeom>
        </p:spPr>
      </p:pic>
      <p:sp>
        <p:nvSpPr>
          <p:cNvPr id="2" name="Title 1"/>
          <p:cNvSpPr>
            <a:spLocks noGrp="1"/>
          </p:cNvSpPr>
          <p:nvPr>
            <p:ph type="title" idx="4294967295"/>
          </p:nvPr>
        </p:nvSpPr>
        <p:spPr>
          <a:xfrm>
            <a:off x="3687097" y="66535"/>
            <a:ext cx="6776884" cy="601432"/>
          </a:xfrm>
        </p:spPr>
        <p:txBody>
          <a:bodyPr>
            <a:noAutofit/>
          </a:bodyPr>
          <a:lstStyle/>
          <a:p>
            <a:r>
              <a:rPr lang="en-US" sz="3600" b="1" dirty="0">
                <a:latin typeface="+mn-lt"/>
              </a:rPr>
              <a:t>U.S. Drought Monitor (USDM):</a:t>
            </a:r>
          </a:p>
        </p:txBody>
      </p:sp>
      <p:sp>
        <p:nvSpPr>
          <p:cNvPr id="4" name="Text Placeholder 3"/>
          <p:cNvSpPr>
            <a:spLocks noGrp="1"/>
          </p:cNvSpPr>
          <p:nvPr>
            <p:ph type="body" sz="half" idx="4294967295"/>
          </p:nvPr>
        </p:nvSpPr>
        <p:spPr>
          <a:xfrm>
            <a:off x="1975394" y="1154262"/>
            <a:ext cx="3824515" cy="5703738"/>
          </a:xfrm>
        </p:spPr>
        <p:txBody>
          <a:bodyPr>
            <a:normAutofit lnSpcReduction="10000"/>
          </a:bodyPr>
          <a:lstStyle/>
          <a:p>
            <a:pPr marL="214313" indent="-214313">
              <a:buClr>
                <a:schemeClr val="tx1"/>
              </a:buClr>
              <a:buFont typeface="Arial" pitchFamily="34" charset="0"/>
              <a:buChar char="•"/>
            </a:pPr>
            <a:r>
              <a:rPr lang="en-US" sz="2000" b="1" i="1" dirty="0">
                <a:solidFill>
                  <a:srgbClr val="C00000"/>
                </a:solidFill>
              </a:rPr>
              <a:t>State-of-the-science</a:t>
            </a:r>
            <a:r>
              <a:rPr lang="en-US" sz="2000" b="1" dirty="0"/>
              <a:t> drought assessment in the U.S. since 1999</a:t>
            </a:r>
          </a:p>
          <a:p>
            <a:pPr marL="557213" lvl="1" indent="-214313">
              <a:buFont typeface="Arial" pitchFamily="34" charset="0"/>
              <a:buChar char="•"/>
            </a:pPr>
            <a:r>
              <a:rPr lang="en-US" sz="2000" b="1" i="1" dirty="0">
                <a:solidFill>
                  <a:srgbClr val="C00000"/>
                </a:solidFill>
              </a:rPr>
              <a:t>Collaborative</a:t>
            </a:r>
            <a:r>
              <a:rPr lang="en-US" sz="2000" b="1" dirty="0">
                <a:solidFill>
                  <a:srgbClr val="C00000"/>
                </a:solidFill>
              </a:rPr>
              <a:t> </a:t>
            </a:r>
            <a:r>
              <a:rPr lang="en-US" sz="2000" b="1" i="1" dirty="0">
                <a:solidFill>
                  <a:srgbClr val="C00000"/>
                </a:solidFill>
              </a:rPr>
              <a:t>effort </a:t>
            </a:r>
            <a:r>
              <a:rPr lang="en-US" sz="2000" b="1" i="1" dirty="0"/>
              <a:t>between NOAA, USDA and NDMC</a:t>
            </a:r>
          </a:p>
          <a:p>
            <a:pPr marL="214313" indent="-214313">
              <a:buFont typeface="Arial" pitchFamily="34" charset="0"/>
              <a:buChar char="•"/>
            </a:pPr>
            <a:r>
              <a:rPr lang="en-US" sz="2000" b="1" dirty="0"/>
              <a:t>Composite indicator blends objective indicators and indices with </a:t>
            </a:r>
            <a:r>
              <a:rPr lang="en-US" sz="2000" b="1" dirty="0">
                <a:solidFill>
                  <a:srgbClr val="C00000"/>
                </a:solidFill>
              </a:rPr>
              <a:t>field input from over ~450 experts </a:t>
            </a:r>
            <a:endParaRPr lang="en-US" sz="2000" b="1" dirty="0" smtClean="0">
              <a:solidFill>
                <a:srgbClr val="C00000"/>
              </a:solidFill>
            </a:endParaRPr>
          </a:p>
          <a:p>
            <a:pPr marL="214313" indent="-214313">
              <a:buClr>
                <a:schemeClr val="tx1"/>
              </a:buClr>
              <a:buFont typeface="Arial" pitchFamily="34" charset="0"/>
              <a:buChar char="•"/>
            </a:pPr>
            <a:r>
              <a:rPr lang="en-US" sz="2000" b="1" dirty="0" smtClean="0">
                <a:solidFill>
                  <a:srgbClr val="C00000"/>
                </a:solidFill>
              </a:rPr>
              <a:t>“Convergence of Evidence” </a:t>
            </a:r>
            <a:r>
              <a:rPr lang="en-US" sz="2000" b="1" dirty="0" smtClean="0"/>
              <a:t>approach</a:t>
            </a:r>
            <a:endParaRPr lang="en-US" sz="2000" b="1" dirty="0"/>
          </a:p>
          <a:p>
            <a:pPr marL="214313" indent="-214313">
              <a:buClr>
                <a:schemeClr val="tx1"/>
              </a:buClr>
              <a:buFont typeface="Arial" pitchFamily="34" charset="0"/>
              <a:buChar char="•"/>
            </a:pPr>
            <a:r>
              <a:rPr lang="en-US" sz="2000" b="1" dirty="0">
                <a:solidFill>
                  <a:srgbClr val="C00000"/>
                </a:solidFill>
              </a:rPr>
              <a:t>Policy implications </a:t>
            </a:r>
            <a:r>
              <a:rPr lang="en-US" sz="2000" b="1" dirty="0"/>
              <a:t>in Farm Bill (USDA), IRS, </a:t>
            </a:r>
            <a:r>
              <a:rPr lang="en-US" sz="2000" b="1" dirty="0" smtClean="0"/>
              <a:t>Federal Reserve Board, CDC, FERC, NOAA-NWS </a:t>
            </a:r>
            <a:r>
              <a:rPr lang="en-US" sz="2000" b="1" dirty="0"/>
              <a:t>and several state drought plans and task forces</a:t>
            </a:r>
          </a:p>
          <a:p>
            <a:pPr marL="214313" indent="-214313">
              <a:buClr>
                <a:schemeClr val="tx1"/>
              </a:buClr>
              <a:buFont typeface="Arial" pitchFamily="34" charset="0"/>
              <a:buChar char="•"/>
            </a:pPr>
            <a:r>
              <a:rPr lang="en-US" sz="2000" b="1" dirty="0">
                <a:solidFill>
                  <a:srgbClr val="C00000"/>
                </a:solidFill>
              </a:rPr>
              <a:t>“Go to source” </a:t>
            </a:r>
            <a:r>
              <a:rPr lang="en-US" sz="2000" b="1" dirty="0"/>
              <a:t>for media and the public</a:t>
            </a:r>
          </a:p>
          <a:p>
            <a:pPr marL="557213" lvl="1" indent="-214313">
              <a:buClr>
                <a:schemeClr val="tx1"/>
              </a:buClr>
              <a:buFont typeface="Arial" pitchFamily="34" charset="0"/>
              <a:buChar char="•"/>
            </a:pPr>
            <a:r>
              <a:rPr lang="en-US" sz="2000" b="1" dirty="0" smtClean="0"/>
              <a:t>~12+ </a:t>
            </a:r>
            <a:r>
              <a:rPr lang="en-US" sz="2000" b="1" dirty="0"/>
              <a:t>million page views </a:t>
            </a:r>
            <a:r>
              <a:rPr lang="en-US" sz="2000" b="1" dirty="0" smtClean="0"/>
              <a:t>annually</a:t>
            </a:r>
            <a:endParaRPr lang="en-US" sz="2000" b="1" dirty="0"/>
          </a:p>
        </p:txBody>
      </p:sp>
      <p:pic>
        <p:nvPicPr>
          <p:cNvPr id="6" name="Picture 5"/>
          <p:cNvPicPr>
            <a:picLocks noChangeAspect="1"/>
          </p:cNvPicPr>
          <p:nvPr/>
        </p:nvPicPr>
        <p:blipFill>
          <a:blip r:embed="rId4"/>
          <a:stretch>
            <a:fillRect/>
          </a:stretch>
        </p:blipFill>
        <p:spPr>
          <a:xfrm>
            <a:off x="10005951" y="1697206"/>
            <a:ext cx="1902117" cy="370364"/>
          </a:xfrm>
          <a:prstGeom prst="rect">
            <a:avLst/>
          </a:prstGeom>
        </p:spPr>
      </p:pic>
      <p:sp>
        <p:nvSpPr>
          <p:cNvPr id="8" name="Oval 7"/>
          <p:cNvSpPr/>
          <p:nvPr/>
        </p:nvSpPr>
        <p:spPr>
          <a:xfrm>
            <a:off x="9877673" y="1523106"/>
            <a:ext cx="2158671" cy="7185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p:cNvSpPr/>
          <p:nvPr/>
        </p:nvSpPr>
        <p:spPr>
          <a:xfrm>
            <a:off x="5050481" y="610065"/>
            <a:ext cx="319350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Verdana" pitchFamily="34" charset="0"/>
                <a:ea typeface="+mn-ea"/>
                <a:cs typeface="+mn-cs"/>
              </a:rPr>
              <a:t>(Science before Policy)</a:t>
            </a:r>
            <a:endParaRPr kumimoji="0" lang="en-US" sz="1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11513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243" t="-45" r="27761"/>
          <a:stretch/>
        </p:blipFill>
        <p:spPr>
          <a:xfrm>
            <a:off x="6174377" y="0"/>
            <a:ext cx="5969726" cy="6646562"/>
          </a:xfrm>
          <a:prstGeom prst="rect">
            <a:avLst/>
          </a:prstGeom>
        </p:spPr>
      </p:pic>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26938" y="139336"/>
            <a:ext cx="3961376" cy="3061064"/>
          </a:xfrm>
          <a:prstGeom prst="rect">
            <a:avLst/>
          </a:prstGeom>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73407" y="3385458"/>
            <a:ext cx="4014907" cy="310242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6082" y="4593772"/>
            <a:ext cx="4286315" cy="2120537"/>
          </a:xfrm>
          <a:prstGeom prst="rect">
            <a:avLst/>
          </a:prstGeom>
          <a:ln w="12700">
            <a:solidFill>
              <a:schemeClr val="tx1"/>
            </a:solidFill>
          </a:ln>
        </p:spPr>
      </p:pic>
      <p:sp>
        <p:nvSpPr>
          <p:cNvPr id="6" name="Title 1">
            <a:extLst>
              <a:ext uri="{FF2B5EF4-FFF2-40B4-BE49-F238E27FC236}">
                <a16:creationId xmlns:a16="http://schemas.microsoft.com/office/drawing/2014/main" id="{6E17031F-36C2-716B-89E9-3CD17EB53FE1}"/>
              </a:ext>
            </a:extLst>
          </p:cNvPr>
          <p:cNvSpPr txBox="1">
            <a:spLocks/>
          </p:cNvSpPr>
          <p:nvPr/>
        </p:nvSpPr>
        <p:spPr>
          <a:xfrm>
            <a:off x="156754" y="171519"/>
            <a:ext cx="1750441" cy="22860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Calibri" panose="020F0502020204030204"/>
                <a:ea typeface="+mj-ea"/>
                <a:cs typeface="+mj-cs"/>
              </a:rPr>
              <a:t>USDA-OCE and NDMC Services</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0459143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51">
            <a:extLst>
              <a:ext uri="{FF2B5EF4-FFF2-40B4-BE49-F238E27FC236}">
                <a16:creationId xmlns:a16="http://schemas.microsoft.com/office/drawing/2014/main" id="{69BCE1E2-C9A7-C28C-8A8D-A17B86411D06}"/>
              </a:ext>
            </a:extLst>
          </p:cNvPr>
          <p:cNvGraphicFramePr>
            <a:graphicFrameLocks noGrp="1"/>
          </p:cNvGraphicFramePr>
          <p:nvPr>
            <p:extLst>
              <p:ext uri="{D42A27DB-BD31-4B8C-83A1-F6EECF244321}">
                <p14:modId xmlns:p14="http://schemas.microsoft.com/office/powerpoint/2010/main" val="1394930920"/>
              </p:ext>
            </p:extLst>
          </p:nvPr>
        </p:nvGraphicFramePr>
        <p:xfrm>
          <a:off x="3960" y="1101298"/>
          <a:ext cx="12188040" cy="4578730"/>
        </p:xfrm>
        <a:graphic>
          <a:graphicData uri="http://schemas.openxmlformats.org/drawingml/2006/table">
            <a:tbl>
              <a:tblPr firstRow="1" bandRow="1">
                <a:tableStyleId>{5940675A-B579-460E-94D1-54222C63F5DA}</a:tableStyleId>
              </a:tblPr>
              <a:tblGrid>
                <a:gridCol w="2437608">
                  <a:extLst>
                    <a:ext uri="{9D8B030D-6E8A-4147-A177-3AD203B41FA5}">
                      <a16:colId xmlns:a16="http://schemas.microsoft.com/office/drawing/2014/main" val="1994805940"/>
                    </a:ext>
                  </a:extLst>
                </a:gridCol>
                <a:gridCol w="2437608">
                  <a:extLst>
                    <a:ext uri="{9D8B030D-6E8A-4147-A177-3AD203B41FA5}">
                      <a16:colId xmlns:a16="http://schemas.microsoft.com/office/drawing/2014/main" val="3780680226"/>
                    </a:ext>
                  </a:extLst>
                </a:gridCol>
                <a:gridCol w="2437608">
                  <a:extLst>
                    <a:ext uri="{9D8B030D-6E8A-4147-A177-3AD203B41FA5}">
                      <a16:colId xmlns:a16="http://schemas.microsoft.com/office/drawing/2014/main" val="275784502"/>
                    </a:ext>
                  </a:extLst>
                </a:gridCol>
                <a:gridCol w="2437608">
                  <a:extLst>
                    <a:ext uri="{9D8B030D-6E8A-4147-A177-3AD203B41FA5}">
                      <a16:colId xmlns:a16="http://schemas.microsoft.com/office/drawing/2014/main" val="1880067674"/>
                    </a:ext>
                  </a:extLst>
                </a:gridCol>
                <a:gridCol w="2437608">
                  <a:extLst>
                    <a:ext uri="{9D8B030D-6E8A-4147-A177-3AD203B41FA5}">
                      <a16:colId xmlns:a16="http://schemas.microsoft.com/office/drawing/2014/main" val="930374639"/>
                    </a:ext>
                  </a:extLst>
                </a:gridCol>
              </a:tblGrid>
              <a:tr h="4578730">
                <a:tc>
                  <a:txBody>
                    <a:bodyPr/>
                    <a:lstStyle/>
                    <a:p>
                      <a:endParaRPr lang="en-US" dirty="0"/>
                    </a:p>
                  </a:txBody>
                  <a:tcPr>
                    <a:lnL w="12700" cap="flat" cmpd="sng" algn="ctr">
                      <a:no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ap="flat" cmpd="sng" algn="ctr">
                      <a:solidFill>
                        <a:schemeClr val="bg1">
                          <a:lumMod val="50000"/>
                        </a:schemeClr>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46761101"/>
                  </a:ext>
                </a:extLst>
              </a:tr>
            </a:tbl>
          </a:graphicData>
        </a:graphic>
      </p:graphicFrame>
      <p:sp>
        <p:nvSpPr>
          <p:cNvPr id="9" name="Freeform 8"/>
          <p:cNvSpPr/>
          <p:nvPr/>
        </p:nvSpPr>
        <p:spPr>
          <a:xfrm>
            <a:off x="2959168" y="3713971"/>
            <a:ext cx="1218267" cy="1218267"/>
          </a:xfrm>
          <a:custGeom>
            <a:avLst/>
            <a:gdLst>
              <a:gd name="connsiteX0" fmla="*/ 0 w 1218267"/>
              <a:gd name="connsiteY0" fmla="*/ 0 h 1218267"/>
              <a:gd name="connsiteX1" fmla="*/ 1218267 w 1218267"/>
              <a:gd name="connsiteY1" fmla="*/ 0 h 1218267"/>
              <a:gd name="connsiteX2" fmla="*/ 1218267 w 1218267"/>
              <a:gd name="connsiteY2" fmla="*/ 1218267 h 1218267"/>
              <a:gd name="connsiteX3" fmla="*/ 0 w 1218267"/>
              <a:gd name="connsiteY3" fmla="*/ 1218267 h 1218267"/>
              <a:gd name="connsiteX4" fmla="*/ 0 w 1218267"/>
              <a:gd name="connsiteY4" fmla="*/ 0 h 121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67" h="1218267">
                <a:moveTo>
                  <a:pt x="0" y="0"/>
                </a:moveTo>
                <a:lnTo>
                  <a:pt x="1218267" y="0"/>
                </a:lnTo>
                <a:lnTo>
                  <a:pt x="1218267" y="1218267"/>
                </a:lnTo>
                <a:lnTo>
                  <a:pt x="0" y="12182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5730" tIns="125730" rIns="125730" bIns="125730" numCol="1" spcCol="1270" anchor="t"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endParaRPr kumimoji="0" lang="en-US" sz="3300" b="0" i="0" u="none" strike="noStrike" kern="1200" cap="none" spc="0" normalizeH="0" baseline="0" noProof="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12" name="Freeform 11"/>
          <p:cNvSpPr/>
          <p:nvPr/>
        </p:nvSpPr>
        <p:spPr>
          <a:xfrm>
            <a:off x="4177712" y="3713971"/>
            <a:ext cx="1218267" cy="1218267"/>
          </a:xfrm>
          <a:custGeom>
            <a:avLst/>
            <a:gdLst>
              <a:gd name="connsiteX0" fmla="*/ 0 w 1218267"/>
              <a:gd name="connsiteY0" fmla="*/ 0 h 1218267"/>
              <a:gd name="connsiteX1" fmla="*/ 1218267 w 1218267"/>
              <a:gd name="connsiteY1" fmla="*/ 0 h 1218267"/>
              <a:gd name="connsiteX2" fmla="*/ 1218267 w 1218267"/>
              <a:gd name="connsiteY2" fmla="*/ 1218267 h 1218267"/>
              <a:gd name="connsiteX3" fmla="*/ 0 w 1218267"/>
              <a:gd name="connsiteY3" fmla="*/ 1218267 h 1218267"/>
              <a:gd name="connsiteX4" fmla="*/ 0 w 1218267"/>
              <a:gd name="connsiteY4" fmla="*/ 0 h 121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67" h="1218267">
                <a:moveTo>
                  <a:pt x="0" y="0"/>
                </a:moveTo>
                <a:lnTo>
                  <a:pt x="1218267" y="0"/>
                </a:lnTo>
                <a:lnTo>
                  <a:pt x="1218267" y="1218267"/>
                </a:lnTo>
                <a:lnTo>
                  <a:pt x="0" y="12182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5730" tIns="125730" rIns="125730" bIns="125730" numCol="1" spcCol="1270" anchor="t"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endParaRPr kumimoji="0" lang="en-US" sz="33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18" name="Freeform 17"/>
          <p:cNvSpPr/>
          <p:nvPr/>
        </p:nvSpPr>
        <p:spPr>
          <a:xfrm>
            <a:off x="6614799" y="3713971"/>
            <a:ext cx="1218267" cy="1218267"/>
          </a:xfrm>
          <a:custGeom>
            <a:avLst/>
            <a:gdLst>
              <a:gd name="connsiteX0" fmla="*/ 0 w 1218267"/>
              <a:gd name="connsiteY0" fmla="*/ 0 h 1218267"/>
              <a:gd name="connsiteX1" fmla="*/ 1218267 w 1218267"/>
              <a:gd name="connsiteY1" fmla="*/ 0 h 1218267"/>
              <a:gd name="connsiteX2" fmla="*/ 1218267 w 1218267"/>
              <a:gd name="connsiteY2" fmla="*/ 1218267 h 1218267"/>
              <a:gd name="connsiteX3" fmla="*/ 0 w 1218267"/>
              <a:gd name="connsiteY3" fmla="*/ 1218267 h 1218267"/>
              <a:gd name="connsiteX4" fmla="*/ 0 w 1218267"/>
              <a:gd name="connsiteY4" fmla="*/ 0 h 121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267" h="1218267">
                <a:moveTo>
                  <a:pt x="0" y="0"/>
                </a:moveTo>
                <a:lnTo>
                  <a:pt x="1218267" y="0"/>
                </a:lnTo>
                <a:lnTo>
                  <a:pt x="1218267" y="1218267"/>
                </a:lnTo>
                <a:lnTo>
                  <a:pt x="0" y="12182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3360" tIns="213360" rIns="213360" bIns="213360" numCol="1" spcCol="1270" anchor="t"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endParaRPr>
          </a:p>
        </p:txBody>
      </p:sp>
      <p:grpSp>
        <p:nvGrpSpPr>
          <p:cNvPr id="4" name="Group 3"/>
          <p:cNvGrpSpPr/>
          <p:nvPr/>
        </p:nvGrpSpPr>
        <p:grpSpPr>
          <a:xfrm>
            <a:off x="295366" y="1292215"/>
            <a:ext cx="2194560" cy="4421068"/>
            <a:chOff x="16660" y="1770014"/>
            <a:chExt cx="2194560" cy="4421068"/>
          </a:xfrm>
        </p:grpSpPr>
        <p:grpSp>
          <p:nvGrpSpPr>
            <p:cNvPr id="78" name="Group 77"/>
            <p:cNvGrpSpPr>
              <a:grpSpLocks noChangeAspect="1"/>
            </p:cNvGrpSpPr>
            <p:nvPr/>
          </p:nvGrpSpPr>
          <p:grpSpPr>
            <a:xfrm>
              <a:off x="47265" y="2091176"/>
              <a:ext cx="1554480" cy="1703904"/>
              <a:chOff x="98151" y="1588261"/>
              <a:chExt cx="1455181" cy="1595060"/>
            </a:xfrm>
          </p:grpSpPr>
          <p:pic>
            <p:nvPicPr>
              <p:cNvPr id="63" name="Picture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51" y="1832837"/>
                <a:ext cx="675242" cy="1350484"/>
              </a:xfrm>
              <a:prstGeom prst="rect">
                <a:avLst/>
              </a:prstGeom>
            </p:spPr>
          </p:pic>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636" y="2484487"/>
                <a:ext cx="523115" cy="523115"/>
              </a:xfrm>
              <a:prstGeom prst="rect">
                <a:avLst/>
              </a:prstGeom>
            </p:spPr>
          </p:pic>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367" y="1588261"/>
                <a:ext cx="833965" cy="833965"/>
              </a:xfrm>
              <a:prstGeom prst="rect">
                <a:avLst/>
              </a:prstGeom>
            </p:spPr>
          </p:pic>
        </p:grpSp>
        <p:sp>
          <p:nvSpPr>
            <p:cNvPr id="92" name="Rectangle 91"/>
            <p:cNvSpPr/>
            <p:nvPr/>
          </p:nvSpPr>
          <p:spPr>
            <a:xfrm>
              <a:off x="16660" y="4252090"/>
              <a:ext cx="219456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Collect climate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data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from satellites, surface observations, or computer models</a:t>
              </a:r>
            </a:p>
          </p:txBody>
        </p:sp>
        <p:sp>
          <p:nvSpPr>
            <p:cNvPr id="58" name="Oval 57"/>
            <p:cNvSpPr/>
            <p:nvPr/>
          </p:nvSpPr>
          <p:spPr>
            <a:xfrm>
              <a:off x="665977" y="1770014"/>
              <a:ext cx="365760" cy="365760"/>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1</a:t>
              </a:r>
            </a:p>
          </p:txBody>
        </p:sp>
      </p:grpSp>
      <p:grpSp>
        <p:nvGrpSpPr>
          <p:cNvPr id="6" name="Group 5"/>
          <p:cNvGrpSpPr/>
          <p:nvPr/>
        </p:nvGrpSpPr>
        <p:grpSpPr>
          <a:xfrm>
            <a:off x="4869426" y="1292216"/>
            <a:ext cx="2194560" cy="4809296"/>
            <a:chOff x="3259230" y="1770014"/>
            <a:chExt cx="2194560" cy="4809296"/>
          </a:xfrm>
        </p:grpSpPr>
        <p:sp>
          <p:nvSpPr>
            <p:cNvPr id="94" name="Rectangle 93"/>
            <p:cNvSpPr/>
            <p:nvPr/>
          </p:nvSpPr>
          <p:spPr>
            <a:xfrm>
              <a:off x="3259230" y="4326386"/>
              <a:ext cx="2194560" cy="2252924"/>
            </a:xfrm>
            <a:prstGeom prst="rect">
              <a:avLst/>
            </a:prstGeom>
          </p:spPr>
          <p:txBody>
            <a:bodyPr wrap="square">
              <a:spAutoFit/>
            </a:bodyPr>
            <a:lstStyle/>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Put data in historical context</a:t>
              </a:r>
            </a:p>
            <a:p>
              <a:pPr marL="0" marR="0" lvl="0" indent="0" algn="ctr" defTabSz="889000" rtl="0" eaLnBrk="1" fontAlgn="auto" latinLnBrk="0" hangingPunct="1">
                <a:lnSpc>
                  <a:spcPct val="90000"/>
                </a:lnSpc>
                <a:spcBef>
                  <a:spcPct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percentile method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is used to rank data </a:t>
              </a:r>
            </a:p>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and assign </a:t>
              </a:r>
            </a:p>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severity</a:t>
              </a:r>
            </a:p>
          </p:txBody>
        </p:sp>
        <p:sp>
          <p:nvSpPr>
            <p:cNvPr id="60" name="Oval 59"/>
            <p:cNvSpPr/>
            <p:nvPr/>
          </p:nvSpPr>
          <p:spPr>
            <a:xfrm>
              <a:off x="4121501" y="1770014"/>
              <a:ext cx="365760" cy="365760"/>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3</a:t>
              </a:r>
            </a:p>
          </p:txBody>
        </p:sp>
      </p:grpSp>
      <p:grpSp>
        <p:nvGrpSpPr>
          <p:cNvPr id="7" name="Group 6"/>
          <p:cNvGrpSpPr/>
          <p:nvPr/>
        </p:nvGrpSpPr>
        <p:grpSpPr>
          <a:xfrm>
            <a:off x="7451831" y="1286718"/>
            <a:ext cx="2194560" cy="3992600"/>
            <a:chOff x="5239687" y="1764517"/>
            <a:chExt cx="2194560" cy="3992600"/>
          </a:xfrm>
        </p:grpSpPr>
        <p:graphicFrame>
          <p:nvGraphicFramePr>
            <p:cNvPr id="61" name="Chart 60">
              <a:extLst>
                <a:ext uri="{FF2B5EF4-FFF2-40B4-BE49-F238E27FC236}">
                  <a16:creationId xmlns:a16="http://schemas.microsoft.com/office/drawing/2014/main" id="{1F6FE35B-AD8E-8D4F-99A3-06E3478FFA9C}"/>
                </a:ext>
              </a:extLst>
            </p:cNvPr>
            <p:cNvGraphicFramePr>
              <a:graphicFrameLocks noChangeAspect="1"/>
            </p:cNvGraphicFramePr>
            <p:nvPr/>
          </p:nvGraphicFramePr>
          <p:xfrm>
            <a:off x="5239687" y="1981353"/>
            <a:ext cx="1677316" cy="1923550"/>
          </p:xfrm>
          <a:graphic>
            <a:graphicData uri="http://schemas.openxmlformats.org/drawingml/2006/chart">
              <c:chart xmlns:c="http://schemas.openxmlformats.org/drawingml/2006/chart" xmlns:r="http://schemas.openxmlformats.org/officeDocument/2006/relationships" r:id="rId6"/>
            </a:graphicData>
          </a:graphic>
        </p:graphicFrame>
        <p:sp>
          <p:nvSpPr>
            <p:cNvPr id="95" name="Rectangle 94"/>
            <p:cNvSpPr/>
            <p:nvPr/>
          </p:nvSpPr>
          <p:spPr>
            <a:xfrm>
              <a:off x="5239687" y="4252090"/>
              <a:ext cx="2194560" cy="1505027"/>
            </a:xfrm>
            <a:prstGeom prst="rect">
              <a:avLst/>
            </a:prstGeom>
          </p:spPr>
          <p:txBody>
            <a:bodyPr wrap="square">
              <a:spAutoFit/>
            </a:bodyPr>
            <a:lstStyle/>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Assign relative </a:t>
              </a:r>
            </a:p>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weights</a:t>
              </a:r>
            </a:p>
            <a:p>
              <a:pPr marL="0" marR="0" lvl="0" indent="0" algn="ctr" defTabSz="8890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by </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expert judgement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or by </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machine learning</a:t>
              </a:r>
            </a:p>
          </p:txBody>
        </p:sp>
        <p:sp>
          <p:nvSpPr>
            <p:cNvPr id="62" name="Oval 61"/>
            <p:cNvSpPr/>
            <p:nvPr/>
          </p:nvSpPr>
          <p:spPr>
            <a:xfrm>
              <a:off x="5919817" y="1764517"/>
              <a:ext cx="365760" cy="365760"/>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4</a:t>
              </a:r>
            </a:p>
          </p:txBody>
        </p:sp>
      </p:grpSp>
      <p:grpSp>
        <p:nvGrpSpPr>
          <p:cNvPr id="47" name="Group 46">
            <a:extLst>
              <a:ext uri="{FF2B5EF4-FFF2-40B4-BE49-F238E27FC236}">
                <a16:creationId xmlns:a16="http://schemas.microsoft.com/office/drawing/2014/main" id="{18F708C0-7913-C9A3-2D7C-1DC2E15F490C}"/>
              </a:ext>
            </a:extLst>
          </p:cNvPr>
          <p:cNvGrpSpPr/>
          <p:nvPr/>
        </p:nvGrpSpPr>
        <p:grpSpPr>
          <a:xfrm>
            <a:off x="9862781" y="1180541"/>
            <a:ext cx="2270077" cy="4842044"/>
            <a:chOff x="8596357" y="1246636"/>
            <a:chExt cx="2270077" cy="4842044"/>
          </a:xfrm>
        </p:grpSpPr>
        <p:sp>
          <p:nvSpPr>
            <p:cNvPr id="96" name="Rectangle 95"/>
            <p:cNvSpPr/>
            <p:nvPr/>
          </p:nvSpPr>
          <p:spPr>
            <a:xfrm>
              <a:off x="8596357" y="3835756"/>
              <a:ext cx="2270077" cy="2252924"/>
            </a:xfrm>
            <a:prstGeom prst="rect">
              <a:avLst/>
            </a:prstGeom>
          </p:spPr>
          <p:txBody>
            <a:bodyPr wrap="square">
              <a:spAutoFit/>
            </a:bodyPr>
            <a:lstStyle/>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Blend data and </a:t>
              </a:r>
            </a:p>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create map</a:t>
              </a:r>
            </a:p>
            <a:p>
              <a:pPr marL="0" marR="0" lvl="0" indent="0" algn="ctr" defTabSz="889000" rtl="0" eaLnBrk="1" fontAlgn="auto" latinLnBrk="0" hangingPunct="1">
                <a:lnSpc>
                  <a:spcPct val="90000"/>
                </a:lnSpc>
                <a:spcBef>
                  <a:spcPct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into a </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single product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with relevant </a:t>
              </a: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information </a:t>
              </a:r>
              <a:r>
                <a:rPr kumimoji="0" lang="en-US" sz="1800" b="1" i="0" u="none" strike="noStrike" kern="1200" cap="none" spc="0" normalizeH="0" baseline="0" noProof="0" dirty="0" smtClean="0">
                  <a:ln>
                    <a:noFill/>
                  </a:ln>
                  <a:solidFill>
                    <a:srgbClr val="C00000"/>
                  </a:solidFill>
                  <a:effectLst/>
                  <a:uLnTx/>
                  <a:uFillTx/>
                  <a:latin typeface="Calibri" panose="020F0502020204030204"/>
                  <a:ea typeface="+mn-ea"/>
                  <a:cs typeface="+mn-cs"/>
                </a:rPr>
                <a:t>(“triggers”) </a:t>
              </a:r>
              <a:r>
                <a:rPr lang="en-US" dirty="0" smtClean="0">
                  <a:latin typeface="Calibri" panose="020F0502020204030204"/>
                </a:rPr>
                <a:t>distilled </a:t>
              </a: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for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drought management</a:t>
              </a:r>
            </a:p>
          </p:txBody>
        </p:sp>
        <p:sp>
          <p:nvSpPr>
            <p:cNvPr id="66" name="Oval 65"/>
            <p:cNvSpPr/>
            <p:nvPr/>
          </p:nvSpPr>
          <p:spPr>
            <a:xfrm>
              <a:off x="9340291" y="1246636"/>
              <a:ext cx="365760" cy="365760"/>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5</a:t>
              </a:r>
            </a:p>
          </p:txBody>
        </p:sp>
      </p:grpSp>
      <p:pic>
        <p:nvPicPr>
          <p:cNvPr id="29" name="Picture 28"/>
          <p:cNvPicPr>
            <a:picLocks noChangeAspect="1"/>
          </p:cNvPicPr>
          <p:nvPr/>
        </p:nvPicPr>
        <p:blipFill>
          <a:blip r:embed="rId7"/>
          <a:stretch>
            <a:fillRect/>
          </a:stretch>
        </p:blipFill>
        <p:spPr>
          <a:xfrm>
            <a:off x="5195771" y="1730086"/>
            <a:ext cx="1662359" cy="1662359"/>
          </a:xfrm>
          <a:prstGeom prst="rect">
            <a:avLst/>
          </a:prstGeom>
        </p:spPr>
      </p:pic>
      <p:sp>
        <p:nvSpPr>
          <p:cNvPr id="2" name="Title 1">
            <a:extLst>
              <a:ext uri="{FF2B5EF4-FFF2-40B4-BE49-F238E27FC236}">
                <a16:creationId xmlns:a16="http://schemas.microsoft.com/office/drawing/2014/main" id="{A1CCE99A-5B9B-8B8D-3716-80863D6BCB65}"/>
              </a:ext>
            </a:extLst>
          </p:cNvPr>
          <p:cNvSpPr>
            <a:spLocks noGrp="1"/>
          </p:cNvSpPr>
          <p:nvPr>
            <p:ph type="title"/>
          </p:nvPr>
        </p:nvSpPr>
        <p:spPr>
          <a:xfrm>
            <a:off x="1180011" y="15122"/>
            <a:ext cx="10515600" cy="981607"/>
          </a:xfrm>
        </p:spPr>
        <p:txBody>
          <a:bodyPr/>
          <a:lstStyle/>
          <a:p>
            <a:r>
              <a:rPr lang="en-US" b="1" dirty="0">
                <a:latin typeface="+mn-lt"/>
              </a:rPr>
              <a:t>Developing a Composite Drought Indictor</a:t>
            </a:r>
          </a:p>
        </p:txBody>
      </p:sp>
      <p:grpSp>
        <p:nvGrpSpPr>
          <p:cNvPr id="49" name="Group 48">
            <a:extLst>
              <a:ext uri="{FF2B5EF4-FFF2-40B4-BE49-F238E27FC236}">
                <a16:creationId xmlns:a16="http://schemas.microsoft.com/office/drawing/2014/main" id="{4988B41E-D47A-479F-610E-4C60657DB272}"/>
              </a:ext>
            </a:extLst>
          </p:cNvPr>
          <p:cNvGrpSpPr/>
          <p:nvPr/>
        </p:nvGrpSpPr>
        <p:grpSpPr>
          <a:xfrm>
            <a:off x="2422050" y="1321377"/>
            <a:ext cx="2406598" cy="4281537"/>
            <a:chOff x="2422050" y="1321377"/>
            <a:chExt cx="2406598" cy="4281537"/>
          </a:xfrm>
        </p:grpSpPr>
        <p:grpSp>
          <p:nvGrpSpPr>
            <p:cNvPr id="5" name="Group 4"/>
            <p:cNvGrpSpPr/>
            <p:nvPr/>
          </p:nvGrpSpPr>
          <p:grpSpPr>
            <a:xfrm>
              <a:off x="2422050" y="1321377"/>
              <a:ext cx="2194560" cy="4281537"/>
              <a:chOff x="1413163" y="1770014"/>
              <a:chExt cx="2194560" cy="4281537"/>
            </a:xfrm>
          </p:grpSpPr>
          <p:sp>
            <p:nvSpPr>
              <p:cNvPr id="93" name="Rectangle 92"/>
              <p:cNvSpPr/>
              <p:nvPr/>
            </p:nvSpPr>
            <p:spPr>
              <a:xfrm>
                <a:off x="1413163" y="4297225"/>
                <a:ext cx="2194560" cy="1754326"/>
              </a:xfrm>
              <a:prstGeom prst="rect">
                <a:avLst/>
              </a:prstGeom>
            </p:spPr>
            <p:txBody>
              <a:bodyPr wrap="square">
                <a:spAutoFit/>
              </a:bodyPr>
              <a:lstStyle/>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Select drought indicators</a:t>
                </a:r>
              </a:p>
              <a:p>
                <a:pPr marL="0" marR="0" lvl="0" indent="0" algn="ctr" defTabSz="8890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based on </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data availability, quality, and decision-making </a:t>
                </a:r>
              </a:p>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needs</a:t>
                </a:r>
              </a:p>
            </p:txBody>
          </p:sp>
          <p:sp>
            <p:nvSpPr>
              <p:cNvPr id="59" name="Oval 58"/>
              <p:cNvSpPr/>
              <p:nvPr/>
            </p:nvSpPr>
            <p:spPr>
              <a:xfrm>
                <a:off x="2332998" y="1770014"/>
                <a:ext cx="365760" cy="365760"/>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2</a:t>
                </a:r>
              </a:p>
            </p:txBody>
          </p:sp>
        </p:grpSp>
        <p:pic>
          <p:nvPicPr>
            <p:cNvPr id="48" name="Picture 47">
              <a:extLst>
                <a:ext uri="{FF2B5EF4-FFF2-40B4-BE49-F238E27FC236}">
                  <a16:creationId xmlns:a16="http://schemas.microsoft.com/office/drawing/2014/main" id="{A036FC5F-E929-04C2-477D-0E6285FAFF52}"/>
                </a:ext>
              </a:extLst>
            </p:cNvPr>
            <p:cNvPicPr>
              <a:picLocks noChangeAspect="1"/>
            </p:cNvPicPr>
            <p:nvPr/>
          </p:nvPicPr>
          <p:blipFill>
            <a:blip r:embed="rId8"/>
            <a:stretch>
              <a:fillRect/>
            </a:stretch>
          </p:blipFill>
          <p:spPr>
            <a:xfrm>
              <a:off x="2517583" y="1809892"/>
              <a:ext cx="2311065" cy="1334137"/>
            </a:xfrm>
            <a:prstGeom prst="rect">
              <a:avLst/>
            </a:prstGeom>
            <a:ln>
              <a:solidFill>
                <a:schemeClr val="tx1"/>
              </a:solidFill>
            </a:ln>
          </p:spPr>
        </p:pic>
      </p:grpSp>
      <p:sp>
        <p:nvSpPr>
          <p:cNvPr id="50" name="Footer Placeholder 1">
            <a:extLst>
              <a:ext uri="{FF2B5EF4-FFF2-40B4-BE49-F238E27FC236}">
                <a16:creationId xmlns:a16="http://schemas.microsoft.com/office/drawing/2014/main" id="{26D79FDC-E141-6E84-27D8-C43DB6337DFA}"/>
              </a:ext>
            </a:extLst>
          </p:cNvPr>
          <p:cNvSpPr txBox="1">
            <a:spLocks/>
          </p:cNvSpPr>
          <p:nvPr/>
        </p:nvSpPr>
        <p:spPr>
          <a:xfrm>
            <a:off x="3771900" y="6523038"/>
            <a:ext cx="4648200" cy="365125"/>
          </a:xfr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mn-cs"/>
              </a:rPr>
              <a:t>NATIONAL DROUGHT MITIGATION CENTER</a:t>
            </a:r>
          </a:p>
        </p:txBody>
      </p:sp>
      <p:pic>
        <p:nvPicPr>
          <p:cNvPr id="8" name="Picture 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991681" y="1469598"/>
            <a:ext cx="1966929" cy="2345735"/>
          </a:xfrm>
          <a:prstGeom prst="rect">
            <a:avLst/>
          </a:prstGeom>
        </p:spPr>
      </p:pic>
    </p:spTree>
    <p:extLst>
      <p:ext uri="{BB962C8B-B14F-4D97-AF65-F5344CB8AC3E}">
        <p14:creationId xmlns:p14="http://schemas.microsoft.com/office/powerpoint/2010/main" val="3744449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19375" y="171519"/>
            <a:ext cx="5181959" cy="4004241"/>
          </a:xfrm>
          <a:prstGeom prst="rect">
            <a:avLst/>
          </a:prstGeom>
        </p:spPr>
      </p:pic>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82629" y="171520"/>
            <a:ext cx="5070180" cy="3917866"/>
          </a:xfrm>
          <a:prstGeom prst="rect">
            <a:avLst/>
          </a:prstGeom>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98339" y="3405762"/>
            <a:ext cx="4502332" cy="3479075"/>
          </a:xfrm>
          <a:prstGeom prst="rect">
            <a:avLst/>
          </a:prstGeom>
        </p:spPr>
      </p:pic>
      <p:sp>
        <p:nvSpPr>
          <p:cNvPr id="5" name="Title 1">
            <a:extLst>
              <a:ext uri="{FF2B5EF4-FFF2-40B4-BE49-F238E27FC236}">
                <a16:creationId xmlns:a16="http://schemas.microsoft.com/office/drawing/2014/main" id="{6E17031F-36C2-716B-89E9-3CD17EB53FE1}"/>
              </a:ext>
            </a:extLst>
          </p:cNvPr>
          <p:cNvSpPr txBox="1">
            <a:spLocks/>
          </p:cNvSpPr>
          <p:nvPr/>
        </p:nvSpPr>
        <p:spPr>
          <a:xfrm>
            <a:off x="291120" y="171519"/>
            <a:ext cx="1616075" cy="2286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Calibri" panose="020F0502020204030204"/>
                <a:ea typeface="+mj-ea"/>
                <a:cs typeface="+mj-cs"/>
              </a:rPr>
              <a:t>New Tools: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6857118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BC2D3-C00A-9BA3-88E8-F7166BDCDD62}"/>
              </a:ext>
            </a:extLst>
          </p:cNvPr>
          <p:cNvSpPr>
            <a:spLocks noGrp="1"/>
          </p:cNvSpPr>
          <p:nvPr>
            <p:ph type="title"/>
          </p:nvPr>
        </p:nvSpPr>
        <p:spPr>
          <a:xfrm>
            <a:off x="846908" y="293687"/>
            <a:ext cx="10583908" cy="1325563"/>
          </a:xfrm>
        </p:spPr>
        <p:txBody>
          <a:bodyPr>
            <a:normAutofit/>
          </a:bodyPr>
          <a:lstStyle/>
          <a:p>
            <a:pPr algn="ctr"/>
            <a:r>
              <a:rPr lang="en-US" sz="4000" b="1" dirty="0">
                <a:latin typeface="+mn-lt"/>
              </a:rPr>
              <a:t>Past and Present NDMC International </a:t>
            </a:r>
            <a:br>
              <a:rPr lang="en-US" sz="4000" b="1" dirty="0">
                <a:latin typeface="+mn-lt"/>
              </a:rPr>
            </a:br>
            <a:r>
              <a:rPr lang="en-US" sz="4000" b="1" dirty="0">
                <a:latin typeface="+mn-lt"/>
              </a:rPr>
              <a:t>Combined Drought Index  (CDI) Activities</a:t>
            </a:r>
          </a:p>
        </p:txBody>
      </p:sp>
      <p:graphicFrame>
        <p:nvGraphicFramePr>
          <p:cNvPr id="4" name="Diagram 3">
            <a:extLst>
              <a:ext uri="{FF2B5EF4-FFF2-40B4-BE49-F238E27FC236}">
                <a16:creationId xmlns:a16="http://schemas.microsoft.com/office/drawing/2014/main" id="{2A8EC50B-8B9A-7320-5A1E-497B2E4B9B29}"/>
              </a:ext>
            </a:extLst>
          </p:cNvPr>
          <p:cNvGraphicFramePr/>
          <p:nvPr>
            <p:extLst>
              <p:ext uri="{D42A27DB-BD31-4B8C-83A1-F6EECF244321}">
                <p14:modId xmlns:p14="http://schemas.microsoft.com/office/powerpoint/2010/main" val="937256049"/>
              </p:ext>
            </p:extLst>
          </p:nvPr>
        </p:nvGraphicFramePr>
        <p:xfrm>
          <a:off x="85725" y="1619250"/>
          <a:ext cx="12106275" cy="5192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1">
            <a:extLst>
              <a:ext uri="{FF2B5EF4-FFF2-40B4-BE49-F238E27FC236}">
                <a16:creationId xmlns:a16="http://schemas.microsoft.com/office/drawing/2014/main" id="{3383BA0C-67F2-4867-CC0D-6A767F099FB9}"/>
              </a:ext>
            </a:extLst>
          </p:cNvPr>
          <p:cNvSpPr txBox="1">
            <a:spLocks/>
          </p:cNvSpPr>
          <p:nvPr/>
        </p:nvSpPr>
        <p:spPr>
          <a:xfrm>
            <a:off x="3771900" y="6523038"/>
            <a:ext cx="4648200" cy="365125"/>
          </a:xfr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mn-cs"/>
              </a:rPr>
              <a:t>NATIONAL DROUGHT MITIGATION CENTER</a:t>
            </a:r>
          </a:p>
        </p:txBody>
      </p:sp>
    </p:spTree>
    <p:extLst>
      <p:ext uri="{BB962C8B-B14F-4D97-AF65-F5344CB8AC3E}">
        <p14:creationId xmlns:p14="http://schemas.microsoft.com/office/powerpoint/2010/main" val="25335918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5521" t="9591" r="28554"/>
          <a:stretch/>
        </p:blipFill>
        <p:spPr>
          <a:xfrm>
            <a:off x="2094412" y="152397"/>
            <a:ext cx="4889865" cy="6374461"/>
          </a:xfrm>
          <a:prstGeom prst="rect">
            <a:avLst/>
          </a:prstGeom>
        </p:spPr>
      </p:pic>
      <p:pic>
        <p:nvPicPr>
          <p:cNvPr id="4" name="Picture 3"/>
          <p:cNvPicPr>
            <a:picLocks noChangeAspect="1"/>
          </p:cNvPicPr>
          <p:nvPr/>
        </p:nvPicPr>
        <p:blipFill rotWithShape="1">
          <a:blip r:embed="rId3"/>
          <a:srcRect l="25592" t="9903" r="28320"/>
          <a:stretch/>
        </p:blipFill>
        <p:spPr>
          <a:xfrm>
            <a:off x="7223756" y="151705"/>
            <a:ext cx="4924697" cy="6375154"/>
          </a:xfrm>
          <a:prstGeom prst="rect">
            <a:avLst/>
          </a:prstGeom>
        </p:spPr>
      </p:pic>
      <p:sp>
        <p:nvSpPr>
          <p:cNvPr id="5" name="Title 1">
            <a:extLst>
              <a:ext uri="{FF2B5EF4-FFF2-40B4-BE49-F238E27FC236}">
                <a16:creationId xmlns:a16="http://schemas.microsoft.com/office/drawing/2014/main" id="{6E17031F-36C2-716B-89E9-3CD17EB53FE1}"/>
              </a:ext>
            </a:extLst>
          </p:cNvPr>
          <p:cNvSpPr txBox="1">
            <a:spLocks/>
          </p:cNvSpPr>
          <p:nvPr/>
        </p:nvSpPr>
        <p:spPr>
          <a:xfrm>
            <a:off x="-43543" y="323920"/>
            <a:ext cx="2172789" cy="1735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j-ea"/>
                <a:cs typeface="+mj-cs"/>
              </a:rPr>
              <a:t>World Bank Applications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6" name="Oval 5"/>
          <p:cNvSpPr/>
          <p:nvPr/>
        </p:nvSpPr>
        <p:spPr>
          <a:xfrm>
            <a:off x="10337074" y="1815737"/>
            <a:ext cx="1554480" cy="35226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7545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flipV="1">
            <a:off x="4565311" y="402600"/>
            <a:ext cx="6908182" cy="718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3"/>
          <p:cNvSpPr>
            <a:spLocks noGrp="1"/>
          </p:cNvSpPr>
          <p:nvPr>
            <p:ph type="title"/>
          </p:nvPr>
        </p:nvSpPr>
        <p:spPr>
          <a:xfrm>
            <a:off x="403167" y="602145"/>
            <a:ext cx="10058400" cy="1450757"/>
          </a:xfrm>
        </p:spPr>
        <p:txBody>
          <a:bodyPr>
            <a:normAutofit fontScale="90000"/>
          </a:bodyPr>
          <a:lstStyle/>
          <a:p>
            <a:r>
              <a:rPr lang="en-US" sz="6600" b="1">
                <a:solidFill>
                  <a:schemeClr val="tx1"/>
                </a:solidFill>
              </a:rPr>
              <a:t>Drought </a:t>
            </a:r>
            <a:br>
              <a:rPr lang="en-US" sz="6600" b="1">
                <a:solidFill>
                  <a:schemeClr val="tx1"/>
                </a:solidFill>
              </a:rPr>
            </a:br>
            <a:r>
              <a:rPr lang="en-US" sz="6600" b="1">
                <a:solidFill>
                  <a:schemeClr val="tx1"/>
                </a:solidFill>
              </a:rPr>
              <a:t>impacts</a:t>
            </a:r>
          </a:p>
        </p:txBody>
      </p:sp>
      <p:grpSp>
        <p:nvGrpSpPr>
          <p:cNvPr id="77" name="Group 76"/>
          <p:cNvGrpSpPr/>
          <p:nvPr/>
        </p:nvGrpSpPr>
        <p:grpSpPr>
          <a:xfrm>
            <a:off x="4929196" y="467418"/>
            <a:ext cx="1737360" cy="3476520"/>
            <a:chOff x="6092378" y="1038388"/>
            <a:chExt cx="1737360" cy="3476520"/>
          </a:xfrm>
        </p:grpSpPr>
        <p:grpSp>
          <p:nvGrpSpPr>
            <p:cNvPr id="55" name="Group 54"/>
            <p:cNvGrpSpPr/>
            <p:nvPr/>
          </p:nvGrpSpPr>
          <p:grpSpPr>
            <a:xfrm>
              <a:off x="6092378" y="1131628"/>
              <a:ext cx="1737360" cy="3383280"/>
              <a:chOff x="7008230" y="1792449"/>
              <a:chExt cx="1737360" cy="3383280"/>
            </a:xfrm>
          </p:grpSpPr>
          <p:sp>
            <p:nvSpPr>
              <p:cNvPr id="16" name="Oval 15"/>
              <p:cNvSpPr/>
              <p:nvPr/>
            </p:nvSpPr>
            <p:spPr>
              <a:xfrm>
                <a:off x="7008230" y="3438369"/>
                <a:ext cx="1737360" cy="173736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7" name="Straight Connector 36"/>
              <p:cNvCxnSpPr/>
              <p:nvPr/>
            </p:nvCxnSpPr>
            <p:spPr>
              <a:xfrm>
                <a:off x="7988602" y="1792449"/>
                <a:ext cx="0" cy="1645920"/>
              </a:xfrm>
              <a:prstGeom prst="line">
                <a:avLst/>
              </a:prstGeom>
            </p:spPr>
            <p:style>
              <a:lnRef idx="3">
                <a:schemeClr val="dk1"/>
              </a:lnRef>
              <a:fillRef idx="0">
                <a:schemeClr val="dk1"/>
              </a:fillRef>
              <a:effectRef idx="2">
                <a:schemeClr val="dk1"/>
              </a:effectRef>
              <a:fontRef idx="minor">
                <a:schemeClr val="tx1"/>
              </a:fontRef>
            </p:style>
          </p:cxnSp>
          <p:pic>
            <p:nvPicPr>
              <p:cNvPr id="50" name="Picture 49"/>
              <p:cNvPicPr>
                <a:picLocks noChangeAspect="1"/>
              </p:cNvPicPr>
              <p:nvPr/>
            </p:nvPicPr>
            <p:blipFill>
              <a:blip r:embed="rId3"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269855" y="3682446"/>
                <a:ext cx="1229375" cy="1229375"/>
              </a:xfrm>
              <a:prstGeom prst="rect">
                <a:avLst/>
              </a:prstGeom>
            </p:spPr>
          </p:pic>
        </p:grpSp>
        <p:sp>
          <p:nvSpPr>
            <p:cNvPr id="61" name="Oval 60"/>
            <p:cNvSpPr/>
            <p:nvPr/>
          </p:nvSpPr>
          <p:spPr>
            <a:xfrm>
              <a:off x="6981310" y="1038388"/>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79" name="Group 78"/>
          <p:cNvGrpSpPr/>
          <p:nvPr/>
        </p:nvGrpSpPr>
        <p:grpSpPr>
          <a:xfrm>
            <a:off x="8072004" y="467418"/>
            <a:ext cx="2264545" cy="3644642"/>
            <a:chOff x="9235186" y="1038388"/>
            <a:chExt cx="2264545" cy="3644642"/>
          </a:xfrm>
        </p:grpSpPr>
        <p:grpSp>
          <p:nvGrpSpPr>
            <p:cNvPr id="56" name="Group 55"/>
            <p:cNvGrpSpPr/>
            <p:nvPr/>
          </p:nvGrpSpPr>
          <p:grpSpPr>
            <a:xfrm>
              <a:off x="9235186" y="1065009"/>
              <a:ext cx="2264545" cy="3618021"/>
              <a:chOff x="10125249" y="1792449"/>
              <a:chExt cx="2264545" cy="3618021"/>
            </a:xfrm>
          </p:grpSpPr>
          <p:sp>
            <p:nvSpPr>
              <p:cNvPr id="24" name="Oval 23"/>
              <p:cNvSpPr/>
              <p:nvPr/>
            </p:nvSpPr>
            <p:spPr>
              <a:xfrm>
                <a:off x="10482950" y="3438369"/>
                <a:ext cx="1737360" cy="173736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4" name="Straight Connector 33"/>
              <p:cNvCxnSpPr/>
              <p:nvPr/>
            </p:nvCxnSpPr>
            <p:spPr>
              <a:xfrm>
                <a:off x="11351630" y="1792449"/>
                <a:ext cx="0" cy="1645920"/>
              </a:xfrm>
              <a:prstGeom prst="line">
                <a:avLst/>
              </a:prstGeom>
            </p:spPr>
            <p:style>
              <a:lnRef idx="3">
                <a:schemeClr val="dk1"/>
              </a:lnRef>
              <a:fillRef idx="0">
                <a:schemeClr val="dk1"/>
              </a:fillRef>
              <a:effectRef idx="2">
                <a:schemeClr val="dk1"/>
              </a:effectRef>
              <a:fontRef idx="minor">
                <a:schemeClr val="tx1"/>
              </a:fontRef>
            </p:style>
          </p:cxnSp>
          <p:pic>
            <p:nvPicPr>
              <p:cNvPr id="49" name="Picture 48"/>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125249" y="3145925"/>
                <a:ext cx="2264545" cy="2264545"/>
              </a:xfrm>
              <a:prstGeom prst="rect">
                <a:avLst/>
              </a:prstGeom>
            </p:spPr>
          </p:pic>
        </p:grpSp>
        <p:sp>
          <p:nvSpPr>
            <p:cNvPr id="62" name="Oval 61"/>
            <p:cNvSpPr/>
            <p:nvPr/>
          </p:nvSpPr>
          <p:spPr>
            <a:xfrm>
              <a:off x="10407699" y="1038388"/>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64" name="Freeform 63"/>
          <p:cNvSpPr/>
          <p:nvPr/>
        </p:nvSpPr>
        <p:spPr>
          <a:xfrm rot="10354365">
            <a:off x="4275728" y="3400316"/>
            <a:ext cx="731520" cy="480200"/>
          </a:xfrm>
          <a:custGeom>
            <a:avLst/>
            <a:gdLst>
              <a:gd name="connsiteX0" fmla="*/ 0 w 1277957"/>
              <a:gd name="connsiteY0" fmla="*/ 0 h 1101687"/>
              <a:gd name="connsiteX1" fmla="*/ 804231 w 1277957"/>
              <a:gd name="connsiteY1" fmla="*/ 341523 h 1101687"/>
              <a:gd name="connsiteX2" fmla="*/ 1277957 w 1277957"/>
              <a:gd name="connsiteY2" fmla="*/ 1101687 h 1101687"/>
              <a:gd name="connsiteX3" fmla="*/ 1277957 w 1277957"/>
              <a:gd name="connsiteY3" fmla="*/ 1101687 h 1101687"/>
            </a:gdLst>
            <a:ahLst/>
            <a:cxnLst>
              <a:cxn ang="0">
                <a:pos x="connsiteX0" y="connsiteY0"/>
              </a:cxn>
              <a:cxn ang="0">
                <a:pos x="connsiteX1" y="connsiteY1"/>
              </a:cxn>
              <a:cxn ang="0">
                <a:pos x="connsiteX2" y="connsiteY2"/>
              </a:cxn>
              <a:cxn ang="0">
                <a:pos x="connsiteX3" y="connsiteY3"/>
              </a:cxn>
            </a:cxnLst>
            <a:rect l="l" t="t" r="r" b="b"/>
            <a:pathLst>
              <a:path w="1277957" h="1101687">
                <a:moveTo>
                  <a:pt x="0" y="0"/>
                </a:moveTo>
                <a:cubicBezTo>
                  <a:pt x="295619" y="78954"/>
                  <a:pt x="591238" y="157909"/>
                  <a:pt x="804231" y="341523"/>
                </a:cubicBezTo>
                <a:cubicBezTo>
                  <a:pt x="1017224" y="525137"/>
                  <a:pt x="1277957" y="1101687"/>
                  <a:pt x="1277957" y="1101687"/>
                </a:cubicBezTo>
                <a:lnTo>
                  <a:pt x="1277957" y="1101687"/>
                </a:lnTo>
              </a:path>
            </a:pathLst>
          </a:custGeom>
          <a:noFill/>
          <a:ln w="76200">
            <a:solidFill>
              <a:schemeClr val="bg1">
                <a:lumMod val="50000"/>
              </a:schemeClr>
            </a:solidFill>
            <a:prstDash val="sysDash"/>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80" name="Group 79"/>
          <p:cNvGrpSpPr/>
          <p:nvPr/>
        </p:nvGrpSpPr>
        <p:grpSpPr>
          <a:xfrm>
            <a:off x="2000753" y="406245"/>
            <a:ext cx="2782121" cy="3783872"/>
            <a:chOff x="3165775" y="1065023"/>
            <a:chExt cx="2782121" cy="3783872"/>
          </a:xfrm>
        </p:grpSpPr>
        <p:cxnSp>
          <p:nvCxnSpPr>
            <p:cNvPr id="38" name="Straight Connector 37"/>
            <p:cNvCxnSpPr/>
            <p:nvPr/>
          </p:nvCxnSpPr>
          <p:spPr>
            <a:xfrm flipH="1">
              <a:off x="5171525" y="1065023"/>
              <a:ext cx="731520" cy="1645920"/>
            </a:xfrm>
            <a:prstGeom prst="line">
              <a:avLst/>
            </a:prstGeom>
            <a:ln>
              <a:solidFill>
                <a:srgbClr val="990000"/>
              </a:solidFill>
            </a:ln>
          </p:spPr>
          <p:style>
            <a:lnRef idx="3">
              <a:schemeClr val="dk1"/>
            </a:lnRef>
            <a:fillRef idx="0">
              <a:schemeClr val="dk1"/>
            </a:fillRef>
            <a:effectRef idx="2">
              <a:schemeClr val="dk1"/>
            </a:effectRef>
            <a:fontRef idx="minor">
              <a:schemeClr val="tx1"/>
            </a:fontRef>
          </p:style>
        </p:cxnSp>
        <p:sp>
          <p:nvSpPr>
            <p:cNvPr id="40" name="Oval 39"/>
            <p:cNvSpPr/>
            <p:nvPr/>
          </p:nvSpPr>
          <p:spPr>
            <a:xfrm>
              <a:off x="3799925" y="2566857"/>
              <a:ext cx="1737360" cy="1737360"/>
            </a:xfrm>
            <a:prstGeom prst="ellipse">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5" name="Picture 4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713106">
              <a:off x="3983696" y="2673016"/>
              <a:ext cx="1379996" cy="1389562"/>
            </a:xfrm>
            <a:prstGeom prst="rect">
              <a:avLst/>
            </a:prstGeom>
          </p:spPr>
        </p:pic>
        <p:sp>
          <p:nvSpPr>
            <p:cNvPr id="59" name="Oval 58"/>
            <p:cNvSpPr/>
            <p:nvPr/>
          </p:nvSpPr>
          <p:spPr>
            <a:xfrm>
              <a:off x="5765016" y="1076543"/>
              <a:ext cx="182880" cy="182880"/>
            </a:xfrm>
            <a:prstGeom prst="ellipse">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 name="TextBox 64"/>
            <p:cNvSpPr txBox="1"/>
            <p:nvPr/>
          </p:nvSpPr>
          <p:spPr>
            <a:xfrm rot="1514622">
              <a:off x="3165775" y="4079454"/>
              <a:ext cx="206184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990000"/>
                  </a:solidFill>
                  <a:effectLst/>
                  <a:uLnTx/>
                  <a:uFillTx/>
                  <a:latin typeface="Calibri" panose="020F0502020204030204"/>
                  <a:ea typeface="+mn-ea"/>
                  <a:cs typeface="+mn-cs"/>
                </a:rPr>
                <a:t>Drought</a:t>
              </a:r>
            </a:p>
          </p:txBody>
        </p:sp>
      </p:grpSp>
      <p:sp>
        <p:nvSpPr>
          <p:cNvPr id="68" name="Right Brace 67"/>
          <p:cNvSpPr/>
          <p:nvPr/>
        </p:nvSpPr>
        <p:spPr>
          <a:xfrm rot="5400000">
            <a:off x="8182387" y="939965"/>
            <a:ext cx="486430" cy="6500305"/>
          </a:xfrm>
          <a:prstGeom prst="rightBrace">
            <a:avLst>
              <a:gd name="adj1" fmla="val 31993"/>
              <a:gd name="adj2" fmla="val 50007"/>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 name="TextBox 70"/>
          <p:cNvSpPr txBox="1"/>
          <p:nvPr/>
        </p:nvSpPr>
        <p:spPr>
          <a:xfrm>
            <a:off x="7632583" y="4365451"/>
            <a:ext cx="169597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a:ea typeface="+mn-ea"/>
                <a:cs typeface="+mn-cs"/>
              </a:rPr>
              <a:t>Effects</a:t>
            </a:r>
          </a:p>
        </p:txBody>
      </p:sp>
      <p:sp>
        <p:nvSpPr>
          <p:cNvPr id="72" name="TextBox 71"/>
          <p:cNvSpPr txBox="1"/>
          <p:nvPr/>
        </p:nvSpPr>
        <p:spPr>
          <a:xfrm>
            <a:off x="4399177" y="5326670"/>
            <a:ext cx="20323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a:ea typeface="+mn-ea"/>
                <a:cs typeface="+mn-cs"/>
              </a:rPr>
              <a:t>Agriculture</a:t>
            </a:r>
          </a:p>
        </p:txBody>
      </p:sp>
      <p:sp>
        <p:nvSpPr>
          <p:cNvPr id="73" name="TextBox 72"/>
          <p:cNvSpPr txBox="1"/>
          <p:nvPr/>
        </p:nvSpPr>
        <p:spPr>
          <a:xfrm>
            <a:off x="7232103" y="5303396"/>
            <a:ext cx="8092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rgbClr val="000000"/>
                </a:solidFill>
                <a:latin typeface="Calibri" panose="020F0502020204030204"/>
              </a:rPr>
              <a:t>F</a:t>
            </a:r>
            <a:r>
              <a:rPr kumimoji="0" lang="en-US" sz="3200" b="0" i="0" u="none" strike="noStrike" kern="1200" cap="none" spc="0" normalizeH="0" baseline="0" noProof="0" dirty="0" smtClean="0">
                <a:ln>
                  <a:noFill/>
                </a:ln>
                <a:solidFill>
                  <a:srgbClr val="000000"/>
                </a:solidFill>
                <a:effectLst/>
                <a:uLnTx/>
                <a:uFillTx/>
                <a:latin typeface="Calibri" panose="020F0502020204030204"/>
                <a:ea typeface="+mn-ea"/>
                <a:cs typeface="+mn-cs"/>
              </a:rPr>
              <a:t>ire</a:t>
            </a: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4" name="TextBox 73"/>
          <p:cNvSpPr txBox="1"/>
          <p:nvPr/>
        </p:nvSpPr>
        <p:spPr>
          <a:xfrm>
            <a:off x="10524388" y="5303397"/>
            <a:ext cx="150752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a:ea typeface="+mn-ea"/>
                <a:cs typeface="+mn-cs"/>
              </a:rPr>
              <a:t>Tourism</a:t>
            </a:r>
          </a:p>
        </p:txBody>
      </p:sp>
      <p:grpSp>
        <p:nvGrpSpPr>
          <p:cNvPr id="78" name="Group 77"/>
          <p:cNvGrpSpPr/>
          <p:nvPr/>
        </p:nvGrpSpPr>
        <p:grpSpPr>
          <a:xfrm>
            <a:off x="6688243" y="467418"/>
            <a:ext cx="1737360" cy="3474720"/>
            <a:chOff x="7851425" y="1038388"/>
            <a:chExt cx="1737360" cy="3474720"/>
          </a:xfrm>
        </p:grpSpPr>
        <p:sp>
          <p:nvSpPr>
            <p:cNvPr id="60" name="Oval 59"/>
            <p:cNvSpPr/>
            <p:nvPr/>
          </p:nvSpPr>
          <p:spPr>
            <a:xfrm>
              <a:off x="8684511" y="1038388"/>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6" name="Group 75"/>
            <p:cNvGrpSpPr/>
            <p:nvPr/>
          </p:nvGrpSpPr>
          <p:grpSpPr>
            <a:xfrm>
              <a:off x="7851425" y="1129828"/>
              <a:ext cx="1737360" cy="3383280"/>
              <a:chOff x="7851425" y="1129828"/>
              <a:chExt cx="1737360" cy="3383280"/>
            </a:xfrm>
          </p:grpSpPr>
          <p:grpSp>
            <p:nvGrpSpPr>
              <p:cNvPr id="57" name="Group 56"/>
              <p:cNvGrpSpPr/>
              <p:nvPr/>
            </p:nvGrpSpPr>
            <p:grpSpPr>
              <a:xfrm>
                <a:off x="7851425" y="1129828"/>
                <a:ext cx="1737360" cy="3383280"/>
                <a:chOff x="8745590" y="1792449"/>
                <a:chExt cx="1737360" cy="3383280"/>
              </a:xfrm>
            </p:grpSpPr>
            <p:sp>
              <p:nvSpPr>
                <p:cNvPr id="22" name="Oval 21"/>
                <p:cNvSpPr/>
                <p:nvPr/>
              </p:nvSpPr>
              <p:spPr>
                <a:xfrm>
                  <a:off x="8745590" y="3438369"/>
                  <a:ext cx="1737360" cy="173736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6" name="Straight Connector 35"/>
                <p:cNvCxnSpPr/>
                <p:nvPr/>
              </p:nvCxnSpPr>
              <p:spPr>
                <a:xfrm>
                  <a:off x="9670116" y="1792449"/>
                  <a:ext cx="0" cy="1645920"/>
                </a:xfrm>
                <a:prstGeom prst="line">
                  <a:avLst/>
                </a:prstGeom>
              </p:spPr>
              <p:style>
                <a:lnRef idx="3">
                  <a:schemeClr val="dk1"/>
                </a:lnRef>
                <a:fillRef idx="0">
                  <a:schemeClr val="dk1"/>
                </a:fillRef>
                <a:effectRef idx="2">
                  <a:schemeClr val="dk1"/>
                </a:effectRef>
                <a:fontRef idx="minor">
                  <a:schemeClr val="tx1"/>
                </a:fontRef>
              </p:style>
            </p:cxnSp>
          </p:grpSp>
          <p:pic>
            <p:nvPicPr>
              <p:cNvPr id="75" name="Picture 7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897735" y="2753389"/>
                <a:ext cx="1675508" cy="1675508"/>
              </a:xfrm>
              <a:prstGeom prst="rect">
                <a:avLst/>
              </a:prstGeom>
            </p:spPr>
          </p:pic>
        </p:grpSp>
      </p:grpSp>
      <p:grpSp>
        <p:nvGrpSpPr>
          <p:cNvPr id="81" name="Group 80"/>
          <p:cNvGrpSpPr/>
          <p:nvPr/>
        </p:nvGrpSpPr>
        <p:grpSpPr>
          <a:xfrm>
            <a:off x="10186946" y="467418"/>
            <a:ext cx="1737360" cy="3409901"/>
            <a:chOff x="9592887" y="1038388"/>
            <a:chExt cx="1737360" cy="3409901"/>
          </a:xfrm>
        </p:grpSpPr>
        <p:grpSp>
          <p:nvGrpSpPr>
            <p:cNvPr id="82" name="Group 81"/>
            <p:cNvGrpSpPr/>
            <p:nvPr/>
          </p:nvGrpSpPr>
          <p:grpSpPr>
            <a:xfrm>
              <a:off x="9592887" y="1065009"/>
              <a:ext cx="1737360" cy="3383280"/>
              <a:chOff x="10482950" y="1792449"/>
              <a:chExt cx="1737360" cy="3383280"/>
            </a:xfrm>
          </p:grpSpPr>
          <p:sp>
            <p:nvSpPr>
              <p:cNvPr id="84" name="Oval 83"/>
              <p:cNvSpPr/>
              <p:nvPr/>
            </p:nvSpPr>
            <p:spPr>
              <a:xfrm>
                <a:off x="10482950" y="3438369"/>
                <a:ext cx="1737360" cy="173736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85" name="Straight Connector 84"/>
              <p:cNvCxnSpPr/>
              <p:nvPr/>
            </p:nvCxnSpPr>
            <p:spPr>
              <a:xfrm>
                <a:off x="11351630" y="1792449"/>
                <a:ext cx="0" cy="1645920"/>
              </a:xfrm>
              <a:prstGeom prst="line">
                <a:avLst/>
              </a:prstGeom>
            </p:spPr>
            <p:style>
              <a:lnRef idx="3">
                <a:schemeClr val="dk1"/>
              </a:lnRef>
              <a:fillRef idx="0">
                <a:schemeClr val="dk1"/>
              </a:fillRef>
              <a:effectRef idx="2">
                <a:schemeClr val="dk1"/>
              </a:effectRef>
              <a:fontRef idx="minor">
                <a:schemeClr val="tx1"/>
              </a:fontRef>
            </p:style>
          </p:cxnSp>
        </p:grpSp>
        <p:sp>
          <p:nvSpPr>
            <p:cNvPr id="83" name="Oval 82"/>
            <p:cNvSpPr/>
            <p:nvPr/>
          </p:nvSpPr>
          <p:spPr>
            <a:xfrm>
              <a:off x="10407699" y="1038388"/>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87" name="Picture 86"/>
          <p:cNvPicPr>
            <a:picLocks noChangeAspect="1"/>
          </p:cNvPicPr>
          <p:nvPr/>
        </p:nvPicPr>
        <p:blipFill>
          <a:blip r:embed="rId7"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10456089" y="2263151"/>
            <a:ext cx="1261389" cy="1261389"/>
          </a:xfrm>
          <a:prstGeom prst="rect">
            <a:avLst/>
          </a:prstGeom>
        </p:spPr>
      </p:pic>
      <p:sp>
        <p:nvSpPr>
          <p:cNvPr id="88" name="TextBox 87"/>
          <p:cNvSpPr txBox="1"/>
          <p:nvPr/>
        </p:nvSpPr>
        <p:spPr>
          <a:xfrm>
            <a:off x="8865106" y="5134892"/>
            <a:ext cx="130195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a:ea typeface="+mn-ea"/>
                <a:cs typeface="+mn-cs"/>
              </a:rPr>
              <a:t>Water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a:ea typeface="+mn-ea"/>
                <a:cs typeface="+mn-cs"/>
              </a:rPr>
              <a:t>supply</a:t>
            </a:r>
          </a:p>
        </p:txBody>
      </p:sp>
    </p:spTree>
    <p:extLst>
      <p:ext uri="{BB962C8B-B14F-4D97-AF65-F5344CB8AC3E}">
        <p14:creationId xmlns:p14="http://schemas.microsoft.com/office/powerpoint/2010/main" val="30462750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930ADC-ABC2-F0BB-55ED-A323AB173E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alibri" panose="020F0502020204030204"/>
                <a:ea typeface="+mn-ea"/>
                <a:cs typeface="+mn-cs"/>
              </a:rPr>
              <a:t>NATIONAL DROUGHT MITIGATION CENTER</a:t>
            </a:r>
          </a:p>
        </p:txBody>
      </p:sp>
      <p:sp>
        <p:nvSpPr>
          <p:cNvPr id="2" name="Title 1">
            <a:extLst>
              <a:ext uri="{FF2B5EF4-FFF2-40B4-BE49-F238E27FC236}">
                <a16:creationId xmlns:a16="http://schemas.microsoft.com/office/drawing/2014/main" id="{F1215A34-98D4-37F1-86CF-7999E8792994}"/>
              </a:ext>
            </a:extLst>
          </p:cNvPr>
          <p:cNvSpPr>
            <a:spLocks noGrp="1"/>
          </p:cNvSpPr>
          <p:nvPr>
            <p:ph type="title" idx="4294967295"/>
          </p:nvPr>
        </p:nvSpPr>
        <p:spPr>
          <a:xfrm>
            <a:off x="2078038" y="5075238"/>
            <a:ext cx="10113962" cy="822325"/>
          </a:xfrm>
        </p:spPr>
        <p:txBody>
          <a:bodyPr>
            <a:noAutofit/>
          </a:bodyPr>
          <a:lstStyle/>
          <a:p>
            <a:r>
              <a:rPr lang="en-US" sz="3600">
                <a:latin typeface="+mn-lt"/>
              </a:rPr>
              <a:t>Submit condition/impact reports to the NDMC’s CMOR database/viewer</a:t>
            </a:r>
            <a:endParaRPr lang="en-US" sz="3600" dirty="0">
              <a:latin typeface="+mn-lt"/>
            </a:endParaRPr>
          </a:p>
        </p:txBody>
      </p:sp>
      <p:sp>
        <p:nvSpPr>
          <p:cNvPr id="3" name="Text Placeholder 2">
            <a:extLst>
              <a:ext uri="{FF2B5EF4-FFF2-40B4-BE49-F238E27FC236}">
                <a16:creationId xmlns:a16="http://schemas.microsoft.com/office/drawing/2014/main" id="{B55DA861-2EDA-B295-A3BE-73D57087292C}"/>
              </a:ext>
            </a:extLst>
          </p:cNvPr>
          <p:cNvSpPr>
            <a:spLocks noGrp="1"/>
          </p:cNvSpPr>
          <p:nvPr>
            <p:ph type="body" sz="half" idx="4294967295"/>
          </p:nvPr>
        </p:nvSpPr>
        <p:spPr>
          <a:xfrm>
            <a:off x="2078038" y="6059488"/>
            <a:ext cx="10113962" cy="593725"/>
          </a:xfrm>
        </p:spPr>
        <p:txBody>
          <a:bodyPr anchor="ctr">
            <a:normAutofit/>
          </a:bodyPr>
          <a:lstStyle/>
          <a:p>
            <a:r>
              <a:rPr lang="en-US" sz="2400" dirty="0">
                <a:solidFill>
                  <a:schemeClr val="accent5">
                    <a:lumMod val="75000"/>
                  </a:schemeClr>
                </a:solidFill>
              </a:rPr>
              <a:t>https://droughtimpacts.unl.edu/Tools.aspx</a:t>
            </a:r>
          </a:p>
        </p:txBody>
      </p:sp>
      <p:pic>
        <p:nvPicPr>
          <p:cNvPr id="6" name="Picture 5">
            <a:extLst>
              <a:ext uri="{FF2B5EF4-FFF2-40B4-BE49-F238E27FC236}">
                <a16:creationId xmlns:a16="http://schemas.microsoft.com/office/drawing/2014/main" id="{0D4AFA31-2277-3673-E83A-28EBD8E4067B}"/>
              </a:ext>
            </a:extLst>
          </p:cNvPr>
          <p:cNvPicPr>
            <a:picLocks noChangeAspect="1"/>
          </p:cNvPicPr>
          <p:nvPr/>
        </p:nvPicPr>
        <p:blipFill rotWithShape="1">
          <a:blip r:embed="rId3"/>
          <a:srcRect b="21631"/>
          <a:stretch/>
        </p:blipFill>
        <p:spPr>
          <a:xfrm>
            <a:off x="130629" y="71042"/>
            <a:ext cx="9731806" cy="4842272"/>
          </a:xfrm>
          <a:prstGeom prst="rect">
            <a:avLst/>
          </a:prstGeom>
          <a:ln>
            <a:solidFill>
              <a:schemeClr val="accent6"/>
            </a:solidFill>
          </a:ln>
        </p:spPr>
      </p:pic>
      <p:pic>
        <p:nvPicPr>
          <p:cNvPr id="9" name="Picture 8">
            <a:extLst>
              <a:ext uri="{FF2B5EF4-FFF2-40B4-BE49-F238E27FC236}">
                <a16:creationId xmlns:a16="http://schemas.microsoft.com/office/drawing/2014/main" id="{C3D5DDFB-D12C-0660-989C-DCC76F7042E0}"/>
              </a:ext>
            </a:extLst>
          </p:cNvPr>
          <p:cNvPicPr>
            <a:picLocks noChangeAspect="1"/>
          </p:cNvPicPr>
          <p:nvPr/>
        </p:nvPicPr>
        <p:blipFill>
          <a:blip r:embed="rId4"/>
          <a:stretch>
            <a:fillRect/>
          </a:stretch>
        </p:blipFill>
        <p:spPr>
          <a:xfrm>
            <a:off x="7099075" y="644434"/>
            <a:ext cx="5007849" cy="4234863"/>
          </a:xfrm>
          <a:prstGeom prst="rect">
            <a:avLst/>
          </a:prstGeom>
          <a:ln>
            <a:solidFill>
              <a:schemeClr val="accent6"/>
            </a:solidFill>
          </a:ln>
        </p:spPr>
      </p:pic>
    </p:spTree>
    <p:extLst>
      <p:ext uri="{BB962C8B-B14F-4D97-AF65-F5344CB8AC3E}">
        <p14:creationId xmlns:p14="http://schemas.microsoft.com/office/powerpoint/2010/main" val="15659163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half" idx="4294967295"/>
          </p:nvPr>
        </p:nvSpPr>
        <p:spPr>
          <a:xfrm>
            <a:off x="511834" y="5997825"/>
            <a:ext cx="10113264" cy="594360"/>
          </a:xfrm>
        </p:spPr>
        <p:txBody>
          <a:bodyPr>
            <a:normAutofit/>
          </a:bodyPr>
          <a:lstStyle/>
          <a:p>
            <a:r>
              <a:rPr lang="en-US" sz="3200" dirty="0"/>
              <a:t>SPI vs agricultural impacts</a:t>
            </a:r>
          </a:p>
        </p:txBody>
      </p:sp>
      <p:graphicFrame>
        <p:nvGraphicFramePr>
          <p:cNvPr id="11" name="Table 10"/>
          <p:cNvGraphicFramePr>
            <a:graphicFrameLocks noGrp="1"/>
          </p:cNvGraphicFramePr>
          <p:nvPr>
            <p:extLst>
              <p:ext uri="{D42A27DB-BD31-4B8C-83A1-F6EECF244321}">
                <p14:modId xmlns:p14="http://schemas.microsoft.com/office/powerpoint/2010/main" val="416503625"/>
              </p:ext>
            </p:extLst>
          </p:nvPr>
        </p:nvGraphicFramePr>
        <p:xfrm>
          <a:off x="401820" y="2990556"/>
          <a:ext cx="11355576" cy="1003232"/>
        </p:xfrm>
        <a:graphic>
          <a:graphicData uri="http://schemas.openxmlformats.org/drawingml/2006/table">
            <a:tbl>
              <a:tblPr firstRow="1" bandRow="1">
                <a:tableStyleId>{5C22544A-7EE6-4342-B048-85BDC9FD1C3A}</a:tableStyleId>
              </a:tblPr>
              <a:tblGrid>
                <a:gridCol w="946298">
                  <a:extLst>
                    <a:ext uri="{9D8B030D-6E8A-4147-A177-3AD203B41FA5}">
                      <a16:colId xmlns:a16="http://schemas.microsoft.com/office/drawing/2014/main" val="1451700033"/>
                    </a:ext>
                  </a:extLst>
                </a:gridCol>
                <a:gridCol w="946298">
                  <a:extLst>
                    <a:ext uri="{9D8B030D-6E8A-4147-A177-3AD203B41FA5}">
                      <a16:colId xmlns:a16="http://schemas.microsoft.com/office/drawing/2014/main" val="2929486232"/>
                    </a:ext>
                  </a:extLst>
                </a:gridCol>
                <a:gridCol w="946298">
                  <a:extLst>
                    <a:ext uri="{9D8B030D-6E8A-4147-A177-3AD203B41FA5}">
                      <a16:colId xmlns:a16="http://schemas.microsoft.com/office/drawing/2014/main" val="3185548472"/>
                    </a:ext>
                  </a:extLst>
                </a:gridCol>
                <a:gridCol w="946298">
                  <a:extLst>
                    <a:ext uri="{9D8B030D-6E8A-4147-A177-3AD203B41FA5}">
                      <a16:colId xmlns:a16="http://schemas.microsoft.com/office/drawing/2014/main" val="2248834652"/>
                    </a:ext>
                  </a:extLst>
                </a:gridCol>
                <a:gridCol w="946298">
                  <a:extLst>
                    <a:ext uri="{9D8B030D-6E8A-4147-A177-3AD203B41FA5}">
                      <a16:colId xmlns:a16="http://schemas.microsoft.com/office/drawing/2014/main" val="438671095"/>
                    </a:ext>
                  </a:extLst>
                </a:gridCol>
                <a:gridCol w="946298">
                  <a:extLst>
                    <a:ext uri="{9D8B030D-6E8A-4147-A177-3AD203B41FA5}">
                      <a16:colId xmlns:a16="http://schemas.microsoft.com/office/drawing/2014/main" val="3295923394"/>
                    </a:ext>
                  </a:extLst>
                </a:gridCol>
                <a:gridCol w="946298">
                  <a:extLst>
                    <a:ext uri="{9D8B030D-6E8A-4147-A177-3AD203B41FA5}">
                      <a16:colId xmlns:a16="http://schemas.microsoft.com/office/drawing/2014/main" val="1567783738"/>
                    </a:ext>
                  </a:extLst>
                </a:gridCol>
                <a:gridCol w="946298">
                  <a:extLst>
                    <a:ext uri="{9D8B030D-6E8A-4147-A177-3AD203B41FA5}">
                      <a16:colId xmlns:a16="http://schemas.microsoft.com/office/drawing/2014/main" val="2383342868"/>
                    </a:ext>
                  </a:extLst>
                </a:gridCol>
                <a:gridCol w="946298">
                  <a:extLst>
                    <a:ext uri="{9D8B030D-6E8A-4147-A177-3AD203B41FA5}">
                      <a16:colId xmlns:a16="http://schemas.microsoft.com/office/drawing/2014/main" val="3799986090"/>
                    </a:ext>
                  </a:extLst>
                </a:gridCol>
                <a:gridCol w="946298">
                  <a:extLst>
                    <a:ext uri="{9D8B030D-6E8A-4147-A177-3AD203B41FA5}">
                      <a16:colId xmlns:a16="http://schemas.microsoft.com/office/drawing/2014/main" val="2840746779"/>
                    </a:ext>
                  </a:extLst>
                </a:gridCol>
                <a:gridCol w="946298">
                  <a:extLst>
                    <a:ext uri="{9D8B030D-6E8A-4147-A177-3AD203B41FA5}">
                      <a16:colId xmlns:a16="http://schemas.microsoft.com/office/drawing/2014/main" val="2447820137"/>
                    </a:ext>
                  </a:extLst>
                </a:gridCol>
                <a:gridCol w="946298">
                  <a:extLst>
                    <a:ext uri="{9D8B030D-6E8A-4147-A177-3AD203B41FA5}">
                      <a16:colId xmlns:a16="http://schemas.microsoft.com/office/drawing/2014/main" val="1598115466"/>
                    </a:ext>
                  </a:extLst>
                </a:gridCol>
              </a:tblGrid>
              <a:tr h="1003232">
                <a:tc>
                  <a:txBody>
                    <a:bodyPr/>
                    <a:lstStyle/>
                    <a:p>
                      <a:r>
                        <a:rPr lang="en-US" b="0"/>
                        <a:t>DEC</a:t>
                      </a:r>
                    </a:p>
                  </a:txBody>
                  <a:tcPr anchor="ctr">
                    <a:solidFill>
                      <a:schemeClr val="accent3"/>
                    </a:solidFill>
                  </a:tcPr>
                </a:tc>
                <a:tc>
                  <a:txBody>
                    <a:bodyPr/>
                    <a:lstStyle/>
                    <a:p>
                      <a:r>
                        <a:rPr lang="en-US" b="0"/>
                        <a:t>JAN</a:t>
                      </a:r>
                    </a:p>
                  </a:txBody>
                  <a:tcPr anchor="ctr">
                    <a:solidFill>
                      <a:schemeClr val="accent3"/>
                    </a:solidFill>
                  </a:tcPr>
                </a:tc>
                <a:tc>
                  <a:txBody>
                    <a:bodyPr/>
                    <a:lstStyle/>
                    <a:p>
                      <a:r>
                        <a:rPr lang="en-US" b="0"/>
                        <a:t>FEB</a:t>
                      </a:r>
                    </a:p>
                  </a:txBody>
                  <a:tcPr anchor="ctr">
                    <a:solidFill>
                      <a:schemeClr val="accent3"/>
                    </a:solidFill>
                  </a:tcPr>
                </a:tc>
                <a:tc>
                  <a:txBody>
                    <a:bodyPr/>
                    <a:lstStyle/>
                    <a:p>
                      <a:r>
                        <a:rPr lang="en-US" b="0"/>
                        <a:t>MAR</a:t>
                      </a:r>
                    </a:p>
                  </a:txBody>
                  <a:tcPr anchor="ctr">
                    <a:solidFill>
                      <a:schemeClr val="accent3"/>
                    </a:solidFill>
                  </a:tcPr>
                </a:tc>
                <a:tc>
                  <a:txBody>
                    <a:bodyPr/>
                    <a:lstStyle/>
                    <a:p>
                      <a:r>
                        <a:rPr lang="en-US" b="0"/>
                        <a:t>APR</a:t>
                      </a:r>
                    </a:p>
                  </a:txBody>
                  <a:tcPr anchor="ctr">
                    <a:solidFill>
                      <a:schemeClr val="accent3"/>
                    </a:solidFill>
                  </a:tcPr>
                </a:tc>
                <a:tc>
                  <a:txBody>
                    <a:bodyPr/>
                    <a:lstStyle/>
                    <a:p>
                      <a:r>
                        <a:rPr lang="en-US" b="0"/>
                        <a:t>MAY</a:t>
                      </a:r>
                    </a:p>
                  </a:txBody>
                  <a:tcPr anchor="ctr">
                    <a:solidFill>
                      <a:schemeClr val="accent3"/>
                    </a:solidFill>
                  </a:tcPr>
                </a:tc>
                <a:tc>
                  <a:txBody>
                    <a:bodyPr/>
                    <a:lstStyle/>
                    <a:p>
                      <a:r>
                        <a:rPr lang="en-US" b="0"/>
                        <a:t>JUN</a:t>
                      </a:r>
                    </a:p>
                  </a:txBody>
                  <a:tcPr anchor="ctr">
                    <a:solidFill>
                      <a:schemeClr val="accent4"/>
                    </a:solidFill>
                  </a:tcPr>
                </a:tc>
                <a:tc>
                  <a:txBody>
                    <a:bodyPr/>
                    <a:lstStyle/>
                    <a:p>
                      <a:r>
                        <a:rPr lang="en-US" b="0"/>
                        <a:t>JUL</a:t>
                      </a:r>
                    </a:p>
                  </a:txBody>
                  <a:tcPr anchor="ctr">
                    <a:solidFill>
                      <a:schemeClr val="accent4"/>
                    </a:solidFill>
                  </a:tcPr>
                </a:tc>
                <a:tc>
                  <a:txBody>
                    <a:bodyPr/>
                    <a:lstStyle/>
                    <a:p>
                      <a:r>
                        <a:rPr lang="en-US" b="0"/>
                        <a:t>AUG</a:t>
                      </a:r>
                    </a:p>
                  </a:txBody>
                  <a:tcPr anchor="ctr">
                    <a:solidFill>
                      <a:schemeClr val="accent4"/>
                    </a:solidFill>
                  </a:tcPr>
                </a:tc>
                <a:tc>
                  <a:txBody>
                    <a:bodyPr/>
                    <a:lstStyle/>
                    <a:p>
                      <a:r>
                        <a:rPr lang="en-US" b="0"/>
                        <a:t>SEP</a:t>
                      </a:r>
                    </a:p>
                  </a:txBody>
                  <a:tcPr anchor="ctr">
                    <a:solidFill>
                      <a:schemeClr val="accent4"/>
                    </a:solidFill>
                  </a:tcPr>
                </a:tc>
                <a:tc>
                  <a:txBody>
                    <a:bodyPr/>
                    <a:lstStyle/>
                    <a:p>
                      <a:r>
                        <a:rPr lang="en-US" b="0"/>
                        <a:t>OCT</a:t>
                      </a:r>
                    </a:p>
                  </a:txBody>
                  <a:tcPr anchor="ctr">
                    <a:solidFill>
                      <a:schemeClr val="accent4"/>
                    </a:solidFill>
                  </a:tcPr>
                </a:tc>
                <a:tc>
                  <a:txBody>
                    <a:bodyPr/>
                    <a:lstStyle/>
                    <a:p>
                      <a:r>
                        <a:rPr lang="en-US" b="0"/>
                        <a:t>NOV</a:t>
                      </a:r>
                    </a:p>
                  </a:txBody>
                  <a:tcPr anchor="ctr">
                    <a:solidFill>
                      <a:schemeClr val="accent4"/>
                    </a:solidFill>
                  </a:tcPr>
                </a:tc>
                <a:extLst>
                  <a:ext uri="{0D108BD9-81ED-4DB2-BD59-A6C34878D82A}">
                    <a16:rowId xmlns:a16="http://schemas.microsoft.com/office/drawing/2014/main" val="2831642112"/>
                  </a:ext>
                </a:extLst>
              </a:tr>
            </a:tbl>
          </a:graphicData>
        </a:graphic>
      </p:graphicFrame>
      <p:cxnSp>
        <p:nvCxnSpPr>
          <p:cNvPr id="3" name="Straight Connector 2"/>
          <p:cNvCxnSpPr/>
          <p:nvPr/>
        </p:nvCxnSpPr>
        <p:spPr>
          <a:xfrm flipH="1">
            <a:off x="4157330" y="1987558"/>
            <a:ext cx="8421" cy="225036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705725" y="4022911"/>
            <a:ext cx="286274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rPr>
              <a:t>Critical rainfall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rPr>
              <a:t>date</a:t>
            </a:r>
          </a:p>
        </p:txBody>
      </p:sp>
      <p:sp>
        <p:nvSpPr>
          <p:cNvPr id="9" name="TextBox 8"/>
          <p:cNvSpPr txBox="1"/>
          <p:nvPr/>
        </p:nvSpPr>
        <p:spPr>
          <a:xfrm>
            <a:off x="314388" y="1534565"/>
            <a:ext cx="375211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If SPIs show dryer than normal conditions here</a:t>
            </a:r>
          </a:p>
        </p:txBody>
      </p:sp>
      <p:sp>
        <p:nvSpPr>
          <p:cNvPr id="17" name="TextBox 16"/>
          <p:cNvSpPr txBox="1"/>
          <p:nvPr/>
        </p:nvSpPr>
        <p:spPr>
          <a:xfrm>
            <a:off x="8474148" y="1534566"/>
            <a:ext cx="37340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Impact data show agriculture effects here</a:t>
            </a:r>
          </a:p>
        </p:txBody>
      </p:sp>
      <p:sp>
        <p:nvSpPr>
          <p:cNvPr id="13" name="Right Arrow 12"/>
          <p:cNvSpPr/>
          <p:nvPr/>
        </p:nvSpPr>
        <p:spPr>
          <a:xfrm>
            <a:off x="4157330" y="778860"/>
            <a:ext cx="4369981" cy="102042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Picture 20"/>
          <p:cNvPicPr>
            <a:picLocks noChangeAspect="1"/>
          </p:cNvPicPr>
          <p:nvPr/>
        </p:nvPicPr>
        <p:blipFill>
          <a:blip r:embed="rId3"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475012" y="349112"/>
            <a:ext cx="1117021" cy="1117021"/>
          </a:xfrm>
          <a:prstGeom prst="rect">
            <a:avLst/>
          </a:prstGeom>
        </p:spPr>
      </p:pic>
      <p:pic>
        <p:nvPicPr>
          <p:cNvPr id="22" name="Picture 2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55594" y="212841"/>
            <a:ext cx="1379996" cy="1389562"/>
          </a:xfrm>
          <a:prstGeom prst="rect">
            <a:avLst/>
          </a:prstGeom>
        </p:spPr>
      </p:pic>
      <p:sp>
        <p:nvSpPr>
          <p:cNvPr id="15" name="Right Brace 14"/>
          <p:cNvSpPr/>
          <p:nvPr/>
        </p:nvSpPr>
        <p:spPr>
          <a:xfrm rot="16200000">
            <a:off x="1945165" y="827982"/>
            <a:ext cx="648586" cy="3735275"/>
          </a:xfrm>
          <a:prstGeom prst="rightBrace">
            <a:avLst>
              <a:gd name="adj1" fmla="val 46038"/>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Right Brace 23"/>
          <p:cNvSpPr/>
          <p:nvPr/>
        </p:nvSpPr>
        <p:spPr>
          <a:xfrm rot="16200000">
            <a:off x="10031774" y="1473306"/>
            <a:ext cx="540567" cy="2571297"/>
          </a:xfrm>
          <a:prstGeom prst="rightBrace">
            <a:avLst>
              <a:gd name="adj1" fmla="val 46038"/>
              <a:gd name="adj2" fmla="val 49550"/>
            </a:avLst>
          </a:pr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Rounded Rectangle 15"/>
          <p:cNvSpPr/>
          <p:nvPr/>
        </p:nvSpPr>
        <p:spPr>
          <a:xfrm>
            <a:off x="6794205" y="4441422"/>
            <a:ext cx="4827182" cy="215076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5764AD"/>
                </a:solidFill>
                <a:effectLst/>
                <a:uLnTx/>
                <a:uFillTx/>
                <a:latin typeface="Calibri" panose="020F0502020204030204"/>
                <a:ea typeface="+mn-ea"/>
                <a:cs typeface="+mn-cs"/>
              </a:rPr>
              <a:t>How can you use this information? </a:t>
            </a:r>
          </a:p>
        </p:txBody>
      </p:sp>
    </p:spTree>
    <p:extLst>
      <p:ext uri="{BB962C8B-B14F-4D97-AF65-F5344CB8AC3E}">
        <p14:creationId xmlns:p14="http://schemas.microsoft.com/office/powerpoint/2010/main" val="39910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21"/>
          <p:cNvSpPr/>
          <p:nvPr/>
        </p:nvSpPr>
        <p:spPr>
          <a:xfrm>
            <a:off x="1627266" y="2465440"/>
            <a:ext cx="1828800" cy="1828800"/>
          </a:xfrm>
          <a:custGeom>
            <a:avLst/>
            <a:gdLst>
              <a:gd name="connsiteX0" fmla="*/ 0 w 1053172"/>
              <a:gd name="connsiteY0" fmla="*/ 526599 h 1053197"/>
              <a:gd name="connsiteX1" fmla="*/ 526586 w 1053172"/>
              <a:gd name="connsiteY1" fmla="*/ 0 h 1053197"/>
              <a:gd name="connsiteX2" fmla="*/ 1053172 w 1053172"/>
              <a:gd name="connsiteY2" fmla="*/ 526599 h 1053197"/>
              <a:gd name="connsiteX3" fmla="*/ 526586 w 1053172"/>
              <a:gd name="connsiteY3" fmla="*/ 1053198 h 1053197"/>
              <a:gd name="connsiteX4" fmla="*/ 0 w 1053172"/>
              <a:gd name="connsiteY4" fmla="*/ 526599 h 1053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172" h="1053197">
                <a:moveTo>
                  <a:pt x="0" y="526599"/>
                </a:moveTo>
                <a:cubicBezTo>
                  <a:pt x="0" y="235766"/>
                  <a:pt x="235761" y="0"/>
                  <a:pt x="526586" y="0"/>
                </a:cubicBezTo>
                <a:cubicBezTo>
                  <a:pt x="817411" y="0"/>
                  <a:pt x="1053172" y="235766"/>
                  <a:pt x="1053172" y="526599"/>
                </a:cubicBezTo>
                <a:cubicBezTo>
                  <a:pt x="1053172" y="817432"/>
                  <a:pt x="817411" y="1053198"/>
                  <a:pt x="526586" y="1053198"/>
                </a:cubicBezTo>
                <a:cubicBezTo>
                  <a:pt x="235761" y="1053198"/>
                  <a:pt x="0" y="817432"/>
                  <a:pt x="0" y="526599"/>
                </a:cubicBez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96143" tIns="196147" rIns="196143" bIns="196147"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Calibri" panose="020F0502020204030204"/>
                <a:ea typeface="+mn-ea"/>
                <a:cs typeface="+mn-cs"/>
              </a:rPr>
              <a:t>Policy + Planning</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Oval 8"/>
          <p:cNvSpPr/>
          <p:nvPr/>
        </p:nvSpPr>
        <p:spPr>
          <a:xfrm>
            <a:off x="8908682" y="2077571"/>
            <a:ext cx="1828800" cy="1828800"/>
          </a:xfrm>
          <a:prstGeom prst="ellipse">
            <a:avLst/>
          </a:prstGeom>
        </p:spPr>
        <p:style>
          <a:lnRef idx="3">
            <a:schemeClr val="lt1"/>
          </a:lnRef>
          <a:fillRef idx="1">
            <a:schemeClr val="accent2"/>
          </a:fillRef>
          <a:effectRef idx="1">
            <a:schemeClr val="accent2"/>
          </a:effectRef>
          <a:fontRef idx="minor">
            <a:schemeClr val="lt1"/>
          </a:fontRef>
        </p:style>
        <p:txBody>
          <a:bodyPr spcFirstLastPara="0" vert="horz" wrap="square" lIns="19050" tIns="19050" rIns="19050" bIns="1905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Calibri" panose="020F0502020204030204"/>
                <a:ea typeface="+mn-ea"/>
                <a:cs typeface="+mn-cs"/>
              </a:rPr>
              <a:t>Policy + Decision </a:t>
            </a: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Makers</a:t>
            </a:r>
          </a:p>
        </p:txBody>
      </p:sp>
      <p:sp>
        <p:nvSpPr>
          <p:cNvPr id="10" name="Oval 9"/>
          <p:cNvSpPr/>
          <p:nvPr/>
        </p:nvSpPr>
        <p:spPr>
          <a:xfrm>
            <a:off x="7516400" y="767938"/>
            <a:ext cx="1828800" cy="1828800"/>
          </a:xfrm>
          <a:prstGeom prst="ellipse">
            <a:avLst/>
          </a:prstGeom>
        </p:spPr>
        <p:style>
          <a:lnRef idx="3">
            <a:schemeClr val="lt1"/>
          </a:lnRef>
          <a:fillRef idx="1">
            <a:schemeClr val="accent2"/>
          </a:fillRef>
          <a:effectRef idx="1">
            <a:schemeClr val="accent2"/>
          </a:effectRef>
          <a:fontRef idx="minor">
            <a:schemeClr val="lt1"/>
          </a:fontRef>
        </p:style>
        <p:txBody>
          <a:bodyPr spcFirstLastPara="0" vert="horz" wrap="square" lIns="19050" tIns="19050" rIns="19050" bIns="1905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Calibri" panose="020F0502020204030204"/>
                <a:ea typeface="+mn-ea"/>
                <a:cs typeface="+mn-cs"/>
              </a:rPr>
              <a:t>Educators and Students</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Oval 10"/>
          <p:cNvSpPr/>
          <p:nvPr/>
        </p:nvSpPr>
        <p:spPr>
          <a:xfrm>
            <a:off x="10300964" y="636640"/>
            <a:ext cx="1828800" cy="1828800"/>
          </a:xfrm>
          <a:prstGeom prst="ellipse">
            <a:avLst/>
          </a:prstGeom>
        </p:spPr>
        <p:style>
          <a:lnRef idx="3">
            <a:schemeClr val="lt1"/>
          </a:lnRef>
          <a:fillRef idx="1">
            <a:schemeClr val="accent2"/>
          </a:fillRef>
          <a:effectRef idx="1">
            <a:schemeClr val="accent2"/>
          </a:effectRef>
          <a:fontRef idx="minor">
            <a:schemeClr val="lt1"/>
          </a:fontRef>
        </p:style>
        <p:txBody>
          <a:bodyPr spcFirstLastPara="0" vert="horz" wrap="square" lIns="19050" tIns="19050" rIns="19050" bIns="1905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Media</a:t>
            </a:r>
          </a:p>
        </p:txBody>
      </p:sp>
      <p:sp>
        <p:nvSpPr>
          <p:cNvPr id="12" name="Oval 11"/>
          <p:cNvSpPr/>
          <p:nvPr/>
        </p:nvSpPr>
        <p:spPr>
          <a:xfrm>
            <a:off x="7242732" y="3128536"/>
            <a:ext cx="1828800" cy="1828800"/>
          </a:xfrm>
          <a:prstGeom prst="ellipse">
            <a:avLst/>
          </a:prstGeom>
        </p:spPr>
        <p:style>
          <a:lnRef idx="3">
            <a:schemeClr val="lt1"/>
          </a:lnRef>
          <a:fillRef idx="1">
            <a:schemeClr val="accent2"/>
          </a:fillRef>
          <a:effectRef idx="1">
            <a:schemeClr val="accent2"/>
          </a:effectRef>
          <a:fontRef idx="minor">
            <a:schemeClr val="lt1"/>
          </a:fontRef>
        </p:style>
        <p:txBody>
          <a:bodyPr spcFirstLastPara="0" vert="horz" wrap="square" lIns="19050" tIns="19050" rIns="19050" bIns="1905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General Public</a:t>
            </a:r>
          </a:p>
        </p:txBody>
      </p:sp>
      <p:sp>
        <p:nvSpPr>
          <p:cNvPr id="13" name="Oval 12"/>
          <p:cNvSpPr/>
          <p:nvPr/>
        </p:nvSpPr>
        <p:spPr>
          <a:xfrm>
            <a:off x="10168350" y="3545111"/>
            <a:ext cx="1828800" cy="1828800"/>
          </a:xfrm>
          <a:prstGeom prst="ellipse">
            <a:avLst/>
          </a:prstGeom>
        </p:spPr>
        <p:style>
          <a:lnRef idx="3">
            <a:schemeClr val="lt1"/>
          </a:lnRef>
          <a:fillRef idx="1">
            <a:schemeClr val="accent2"/>
          </a:fillRef>
          <a:effectRef idx="1">
            <a:schemeClr val="accent2"/>
          </a:effectRef>
          <a:fontRef idx="minor">
            <a:schemeClr val="lt1"/>
          </a:fontRef>
        </p:style>
        <p:txBody>
          <a:bodyPr spcFirstLastPara="0" vert="horz" wrap="square" lIns="19050" tIns="19050" rIns="19050" bIns="1905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Other Scientists</a:t>
            </a:r>
          </a:p>
        </p:txBody>
      </p:sp>
      <p:sp>
        <p:nvSpPr>
          <p:cNvPr id="15" name="Title 38"/>
          <p:cNvSpPr txBox="1">
            <a:spLocks/>
          </p:cNvSpPr>
          <p:nvPr/>
        </p:nvSpPr>
        <p:spPr>
          <a:xfrm>
            <a:off x="894776" y="56858"/>
            <a:ext cx="8534409" cy="1325563"/>
          </a:xfrm>
          <a:prstGeom prst="rect">
            <a:avLst/>
          </a:prstGeom>
        </p:spPr>
        <p:txBody>
          <a:bodyPr>
            <a:normAutofit fontScale="975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422100"/>
                </a:solidFill>
                <a:effectLst/>
                <a:uLnTx/>
                <a:uFillTx/>
                <a:latin typeface="Calibri Light" panose="020F0302020204030204"/>
                <a:ea typeface="+mj-ea"/>
                <a:cs typeface="+mj-cs"/>
              </a:rPr>
              <a:t>National Drought Mitigation Center (NDMC)</a:t>
            </a:r>
          </a:p>
        </p:txBody>
      </p:sp>
      <p:sp>
        <p:nvSpPr>
          <p:cNvPr id="2" name="Right Arrow 1"/>
          <p:cNvSpPr/>
          <p:nvPr/>
        </p:nvSpPr>
        <p:spPr>
          <a:xfrm>
            <a:off x="3519925" y="3364135"/>
            <a:ext cx="3800479" cy="304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8322" y="2596186"/>
            <a:ext cx="1615966" cy="1615966"/>
          </a:xfrm>
          <a:prstGeom prst="ellipse">
            <a:avLst/>
          </a:prstGeom>
        </p:spPr>
      </p:pic>
      <p:sp>
        <p:nvSpPr>
          <p:cNvPr id="19" name="Freeform 18"/>
          <p:cNvSpPr/>
          <p:nvPr/>
        </p:nvSpPr>
        <p:spPr>
          <a:xfrm>
            <a:off x="151676" y="1041869"/>
            <a:ext cx="1828800" cy="1828800"/>
          </a:xfrm>
          <a:custGeom>
            <a:avLst/>
            <a:gdLst>
              <a:gd name="connsiteX0" fmla="*/ 0 w 1053172"/>
              <a:gd name="connsiteY0" fmla="*/ 526599 h 1053197"/>
              <a:gd name="connsiteX1" fmla="*/ 526586 w 1053172"/>
              <a:gd name="connsiteY1" fmla="*/ 0 h 1053197"/>
              <a:gd name="connsiteX2" fmla="*/ 1053172 w 1053172"/>
              <a:gd name="connsiteY2" fmla="*/ 526599 h 1053197"/>
              <a:gd name="connsiteX3" fmla="*/ 526586 w 1053172"/>
              <a:gd name="connsiteY3" fmla="*/ 1053198 h 1053197"/>
              <a:gd name="connsiteX4" fmla="*/ 0 w 1053172"/>
              <a:gd name="connsiteY4" fmla="*/ 526599 h 1053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172" h="1053197">
                <a:moveTo>
                  <a:pt x="0" y="526599"/>
                </a:moveTo>
                <a:cubicBezTo>
                  <a:pt x="0" y="235766"/>
                  <a:pt x="235761" y="0"/>
                  <a:pt x="526586" y="0"/>
                </a:cubicBezTo>
                <a:cubicBezTo>
                  <a:pt x="817411" y="0"/>
                  <a:pt x="1053172" y="235766"/>
                  <a:pt x="1053172" y="526599"/>
                </a:cubicBezTo>
                <a:cubicBezTo>
                  <a:pt x="1053172" y="817432"/>
                  <a:pt x="817411" y="1053198"/>
                  <a:pt x="526586" y="1053198"/>
                </a:cubicBezTo>
                <a:cubicBezTo>
                  <a:pt x="235761" y="1053198"/>
                  <a:pt x="0" y="817432"/>
                  <a:pt x="0" y="526599"/>
                </a:cubicBez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96143" tIns="196147" rIns="196143" bIns="196147"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Calibri" panose="020F0502020204030204"/>
                <a:ea typeface="+mn-ea"/>
                <a:cs typeface="+mn-cs"/>
              </a:rPr>
              <a:t>Monitoring + Early Warning</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Oval 19"/>
          <p:cNvSpPr/>
          <p:nvPr/>
        </p:nvSpPr>
        <p:spPr>
          <a:xfrm>
            <a:off x="594028" y="2987124"/>
            <a:ext cx="517326" cy="517119"/>
          </a:xfrm>
          <a:prstGeom prst="ellipse">
            <a:avLst/>
          </a:prstGeom>
        </p:spPr>
        <p:style>
          <a:lnRef idx="3">
            <a:schemeClr val="lt1"/>
          </a:lnRef>
          <a:fillRef idx="1">
            <a:schemeClr val="accent1"/>
          </a:fillRef>
          <a:effectRef idx="1">
            <a:schemeClr val="accent1"/>
          </a:effectRef>
          <a:fontRef idx="minor">
            <a:schemeClr val="lt1"/>
          </a:fontRef>
        </p:style>
      </p:sp>
      <p:sp>
        <p:nvSpPr>
          <p:cNvPr id="21" name="Oval 20"/>
          <p:cNvSpPr/>
          <p:nvPr/>
        </p:nvSpPr>
        <p:spPr>
          <a:xfrm>
            <a:off x="2300603" y="1900928"/>
            <a:ext cx="301012" cy="300815"/>
          </a:xfrm>
          <a:prstGeom prst="ellipse">
            <a:avLst/>
          </a:prstGeom>
        </p:spPr>
        <p:style>
          <a:lnRef idx="3">
            <a:schemeClr val="lt1"/>
          </a:lnRef>
          <a:fillRef idx="1">
            <a:schemeClr val="accent1"/>
          </a:fillRef>
          <a:effectRef idx="1">
            <a:schemeClr val="accent1"/>
          </a:effectRef>
          <a:fontRef idx="minor">
            <a:schemeClr val="lt1"/>
          </a:fontRef>
        </p:style>
      </p:sp>
      <p:sp>
        <p:nvSpPr>
          <p:cNvPr id="23" name="Oval 22"/>
          <p:cNvSpPr/>
          <p:nvPr/>
        </p:nvSpPr>
        <p:spPr>
          <a:xfrm>
            <a:off x="2150097" y="4485136"/>
            <a:ext cx="301012" cy="300815"/>
          </a:xfrm>
          <a:prstGeom prst="ellipse">
            <a:avLst/>
          </a:prstGeom>
        </p:spPr>
        <p:style>
          <a:lnRef idx="3">
            <a:schemeClr val="lt1"/>
          </a:lnRef>
          <a:fillRef idx="1">
            <a:schemeClr val="accent1"/>
          </a:fillRef>
          <a:effectRef idx="1">
            <a:schemeClr val="accent1"/>
          </a:effectRef>
          <a:fontRef idx="minor">
            <a:schemeClr val="lt1"/>
          </a:fontRef>
        </p:style>
      </p:sp>
      <p:sp>
        <p:nvSpPr>
          <p:cNvPr id="24" name="Freeform 23"/>
          <p:cNvSpPr/>
          <p:nvPr/>
        </p:nvSpPr>
        <p:spPr>
          <a:xfrm>
            <a:off x="63341" y="3667473"/>
            <a:ext cx="1828800" cy="1828800"/>
          </a:xfrm>
          <a:custGeom>
            <a:avLst/>
            <a:gdLst>
              <a:gd name="connsiteX0" fmla="*/ 0 w 1053172"/>
              <a:gd name="connsiteY0" fmla="*/ 526599 h 1053197"/>
              <a:gd name="connsiteX1" fmla="*/ 526586 w 1053172"/>
              <a:gd name="connsiteY1" fmla="*/ 0 h 1053197"/>
              <a:gd name="connsiteX2" fmla="*/ 1053172 w 1053172"/>
              <a:gd name="connsiteY2" fmla="*/ 526599 h 1053197"/>
              <a:gd name="connsiteX3" fmla="*/ 526586 w 1053172"/>
              <a:gd name="connsiteY3" fmla="*/ 1053198 h 1053197"/>
              <a:gd name="connsiteX4" fmla="*/ 0 w 1053172"/>
              <a:gd name="connsiteY4" fmla="*/ 526599 h 1053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172" h="1053197">
                <a:moveTo>
                  <a:pt x="0" y="526599"/>
                </a:moveTo>
                <a:cubicBezTo>
                  <a:pt x="0" y="235766"/>
                  <a:pt x="235761" y="0"/>
                  <a:pt x="526586" y="0"/>
                </a:cubicBezTo>
                <a:cubicBezTo>
                  <a:pt x="817411" y="0"/>
                  <a:pt x="1053172" y="235766"/>
                  <a:pt x="1053172" y="526599"/>
                </a:cubicBezTo>
                <a:cubicBezTo>
                  <a:pt x="1053172" y="817432"/>
                  <a:pt x="817411" y="1053198"/>
                  <a:pt x="526586" y="1053198"/>
                </a:cubicBezTo>
                <a:cubicBezTo>
                  <a:pt x="235761" y="1053198"/>
                  <a:pt x="0" y="817432"/>
                  <a:pt x="0" y="526599"/>
                </a:cubicBez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96143" tIns="196147" rIns="196143" bIns="196147"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smtClean="0">
                <a:ln>
                  <a:noFill/>
                </a:ln>
                <a:solidFill>
                  <a:srgbClr val="FFFFFF"/>
                </a:solidFill>
                <a:effectLst/>
                <a:uLnTx/>
                <a:uFillTx/>
                <a:latin typeface="Calibri" panose="020F0502020204030204"/>
                <a:ea typeface="+mn-ea"/>
                <a:cs typeface="+mn-cs"/>
              </a:rPr>
              <a:t>Vulnerability and Risk Assessment</a:t>
            </a:r>
            <a:endPar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Freeform 24"/>
          <p:cNvSpPr/>
          <p:nvPr/>
        </p:nvSpPr>
        <p:spPr>
          <a:xfrm>
            <a:off x="-62018" y="5572508"/>
            <a:ext cx="2765305" cy="664971"/>
          </a:xfrm>
          <a:custGeom>
            <a:avLst/>
            <a:gdLst>
              <a:gd name="connsiteX0" fmla="*/ 0 w 2523652"/>
              <a:gd name="connsiteY0" fmla="*/ 0 h 664971"/>
              <a:gd name="connsiteX1" fmla="*/ 2523652 w 2523652"/>
              <a:gd name="connsiteY1" fmla="*/ 0 h 664971"/>
              <a:gd name="connsiteX2" fmla="*/ 2523652 w 2523652"/>
              <a:gd name="connsiteY2" fmla="*/ 664971 h 664971"/>
              <a:gd name="connsiteX3" fmla="*/ 0 w 2523652"/>
              <a:gd name="connsiteY3" fmla="*/ 664971 h 664971"/>
              <a:gd name="connsiteX4" fmla="*/ 0 w 2523652"/>
              <a:gd name="connsiteY4" fmla="*/ 0 h 664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652" h="664971">
                <a:moveTo>
                  <a:pt x="0" y="0"/>
                </a:moveTo>
                <a:lnTo>
                  <a:pt x="2523652" y="0"/>
                </a:lnTo>
                <a:lnTo>
                  <a:pt x="2523652" y="664971"/>
                </a:lnTo>
                <a:lnTo>
                  <a:pt x="0" y="6649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2870" tIns="102870" rIns="102870" bIns="102870"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smtClean="0">
                <a:ln>
                  <a:noFill/>
                </a:ln>
                <a:solidFill>
                  <a:srgbClr val="000000">
                    <a:hueOff val="0"/>
                    <a:satOff val="0"/>
                    <a:lumOff val="0"/>
                    <a:alphaOff val="0"/>
                  </a:srgbClr>
                </a:solidFill>
                <a:effectLst/>
                <a:uLnTx/>
                <a:uFillTx/>
                <a:latin typeface="Calibri" panose="020F0502020204030204"/>
                <a:ea typeface="+mn-ea"/>
                <a:cs typeface="+mn-cs"/>
              </a:rPr>
              <a:t>Drought Science </a:t>
            </a:r>
            <a:r>
              <a:rPr kumimoji="0" lang="en-US" sz="2000" b="1" i="1" u="none" strike="noStrike" kern="1200" cap="none" spc="0" normalizeH="0" baseline="0" noProof="0" dirty="0" smtClean="0">
                <a:ln>
                  <a:noFill/>
                </a:ln>
                <a:solidFill>
                  <a:srgbClr val="C00000"/>
                </a:solidFill>
                <a:effectLst/>
                <a:uLnTx/>
                <a:uFillTx/>
                <a:latin typeface="Calibri" panose="020F0502020204030204"/>
                <a:ea typeface="+mn-ea"/>
                <a:cs typeface="+mn-cs"/>
              </a:rPr>
              <a:t>(27 Staff: 50-50 mix)</a:t>
            </a:r>
            <a:endParaRPr kumimoji="0" lang="en-US" sz="200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9" name="Oval 28"/>
          <p:cNvSpPr/>
          <p:nvPr/>
        </p:nvSpPr>
        <p:spPr>
          <a:xfrm>
            <a:off x="10956701" y="2713993"/>
            <a:ext cx="517326" cy="517119"/>
          </a:xfrm>
          <a:prstGeom prst="ellipse">
            <a:avLst/>
          </a:prstGeom>
        </p:spPr>
        <p:style>
          <a:lnRef idx="3">
            <a:schemeClr val="lt1"/>
          </a:lnRef>
          <a:fillRef idx="1">
            <a:schemeClr val="accent2"/>
          </a:fillRef>
          <a:effectRef idx="1">
            <a:schemeClr val="accent2"/>
          </a:effectRef>
          <a:fontRef idx="minor">
            <a:schemeClr val="lt1"/>
          </a:fontRef>
        </p:style>
      </p:sp>
      <p:sp>
        <p:nvSpPr>
          <p:cNvPr id="31" name="Oval 30"/>
          <p:cNvSpPr/>
          <p:nvPr/>
        </p:nvSpPr>
        <p:spPr>
          <a:xfrm>
            <a:off x="9345200" y="4139496"/>
            <a:ext cx="301012" cy="300815"/>
          </a:xfrm>
          <a:prstGeom prst="ellipse">
            <a:avLst/>
          </a:prstGeom>
        </p:spPr>
        <p:style>
          <a:lnRef idx="3">
            <a:schemeClr val="lt1"/>
          </a:lnRef>
          <a:fillRef idx="1">
            <a:schemeClr val="accent2"/>
          </a:fillRef>
          <a:effectRef idx="1">
            <a:schemeClr val="accent2"/>
          </a:effectRef>
          <a:fontRef idx="minor">
            <a:schemeClr val="lt1"/>
          </a:fontRef>
        </p:style>
      </p:sp>
      <p:sp>
        <p:nvSpPr>
          <p:cNvPr id="32" name="Oval 31"/>
          <p:cNvSpPr/>
          <p:nvPr/>
        </p:nvSpPr>
        <p:spPr>
          <a:xfrm>
            <a:off x="7298738" y="2609874"/>
            <a:ext cx="301012" cy="300815"/>
          </a:xfrm>
          <a:prstGeom prst="ellipse">
            <a:avLst/>
          </a:prstGeom>
        </p:spPr>
        <p:style>
          <a:lnRef idx="3">
            <a:schemeClr val="lt1"/>
          </a:lnRef>
          <a:fillRef idx="1">
            <a:schemeClr val="accent2"/>
          </a:fillRef>
          <a:effectRef idx="1">
            <a:schemeClr val="accent2"/>
          </a:effectRef>
          <a:fontRef idx="minor">
            <a:schemeClr val="lt1"/>
          </a:fontRef>
        </p:style>
      </p:sp>
      <p:sp>
        <p:nvSpPr>
          <p:cNvPr id="33" name="Freeform 32"/>
          <p:cNvSpPr/>
          <p:nvPr/>
        </p:nvSpPr>
        <p:spPr>
          <a:xfrm>
            <a:off x="6994807" y="5592870"/>
            <a:ext cx="5452656" cy="644609"/>
          </a:xfrm>
          <a:custGeom>
            <a:avLst/>
            <a:gdLst>
              <a:gd name="connsiteX0" fmla="*/ 0 w 2523652"/>
              <a:gd name="connsiteY0" fmla="*/ 0 h 664971"/>
              <a:gd name="connsiteX1" fmla="*/ 2523652 w 2523652"/>
              <a:gd name="connsiteY1" fmla="*/ 0 h 664971"/>
              <a:gd name="connsiteX2" fmla="*/ 2523652 w 2523652"/>
              <a:gd name="connsiteY2" fmla="*/ 664971 h 664971"/>
              <a:gd name="connsiteX3" fmla="*/ 0 w 2523652"/>
              <a:gd name="connsiteY3" fmla="*/ 664971 h 664971"/>
              <a:gd name="connsiteX4" fmla="*/ 0 w 2523652"/>
              <a:gd name="connsiteY4" fmla="*/ 0 h 664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652" h="664971">
                <a:moveTo>
                  <a:pt x="0" y="0"/>
                </a:moveTo>
                <a:lnTo>
                  <a:pt x="2523652" y="0"/>
                </a:lnTo>
                <a:lnTo>
                  <a:pt x="2523652" y="664971"/>
                </a:lnTo>
                <a:lnTo>
                  <a:pt x="0" y="6649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2870" tIns="102870" rIns="102870" bIns="102870"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smtClean="0">
                <a:ln>
                  <a:noFill/>
                </a:ln>
                <a:solidFill>
                  <a:srgbClr val="000000">
                    <a:hueOff val="0"/>
                    <a:satOff val="0"/>
                    <a:lumOff val="0"/>
                    <a:alphaOff val="0"/>
                  </a:srgbClr>
                </a:solidFill>
                <a:effectLst/>
                <a:uLnTx/>
                <a:uFillTx/>
                <a:latin typeface="Calibri" panose="020F0502020204030204"/>
                <a:ea typeface="+mn-ea"/>
                <a:cs typeface="+mn-cs"/>
              </a:rPr>
              <a:t>Usable, Actionable, &amp; Policy Informing Information</a:t>
            </a:r>
            <a:endParaRPr kumimoji="0" lang="en-US" sz="2800" b="1"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34" name="Freeform 33"/>
          <p:cNvSpPr/>
          <p:nvPr/>
        </p:nvSpPr>
        <p:spPr>
          <a:xfrm>
            <a:off x="3575788" y="5267248"/>
            <a:ext cx="3561033" cy="1004699"/>
          </a:xfrm>
          <a:custGeom>
            <a:avLst/>
            <a:gdLst>
              <a:gd name="connsiteX0" fmla="*/ 0 w 2523652"/>
              <a:gd name="connsiteY0" fmla="*/ 0 h 664971"/>
              <a:gd name="connsiteX1" fmla="*/ 2523652 w 2523652"/>
              <a:gd name="connsiteY1" fmla="*/ 0 h 664971"/>
              <a:gd name="connsiteX2" fmla="*/ 2523652 w 2523652"/>
              <a:gd name="connsiteY2" fmla="*/ 664971 h 664971"/>
              <a:gd name="connsiteX3" fmla="*/ 0 w 2523652"/>
              <a:gd name="connsiteY3" fmla="*/ 664971 h 664971"/>
              <a:gd name="connsiteX4" fmla="*/ 0 w 2523652"/>
              <a:gd name="connsiteY4" fmla="*/ 0 h 664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652" h="664971">
                <a:moveTo>
                  <a:pt x="0" y="0"/>
                </a:moveTo>
                <a:lnTo>
                  <a:pt x="2523652" y="0"/>
                </a:lnTo>
                <a:lnTo>
                  <a:pt x="2523652" y="664971"/>
                </a:lnTo>
                <a:lnTo>
                  <a:pt x="0" y="6649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2870" tIns="102870" rIns="102870" bIns="102870"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smtClean="0">
                <a:ln>
                  <a:noFill/>
                </a:ln>
                <a:solidFill>
                  <a:srgbClr val="000000">
                    <a:hueOff val="0"/>
                    <a:satOff val="0"/>
                    <a:lumOff val="0"/>
                    <a:alphaOff val="0"/>
                  </a:srgbClr>
                </a:solidFill>
                <a:effectLst/>
                <a:uLnTx/>
                <a:uFillTx/>
                <a:latin typeface="Calibri" panose="020F0502020204030204"/>
                <a:ea typeface="+mn-ea"/>
                <a:cs typeface="+mn-cs"/>
              </a:rPr>
              <a:t>Services, Education, Outreach, &amp; Engagement</a:t>
            </a:r>
            <a:endParaRPr kumimoji="0" lang="en-US" sz="2800" b="1" i="0" u="none" strike="noStrike" kern="1200" cap="none" spc="0" normalizeH="0" baseline="0" noProof="0" dirty="0">
              <a:ln>
                <a:noFill/>
              </a:ln>
              <a:solidFill>
                <a:srgbClr val="000000">
                  <a:hueOff val="0"/>
                  <a:satOff val="0"/>
                  <a:lumOff val="0"/>
                  <a:alphaOff val="0"/>
                </a:srgbClr>
              </a:solidFill>
              <a:effectLst/>
              <a:uLnTx/>
              <a:uFillTx/>
              <a:latin typeface="Calibri" panose="020F0502020204030204"/>
              <a:ea typeface="+mn-ea"/>
              <a:cs typeface="+mn-cs"/>
            </a:endParaRPr>
          </a:p>
        </p:txBody>
      </p:sp>
      <p:sp>
        <p:nvSpPr>
          <p:cNvPr id="35" name="Oval 34"/>
          <p:cNvSpPr/>
          <p:nvPr/>
        </p:nvSpPr>
        <p:spPr>
          <a:xfrm>
            <a:off x="9513171" y="1155219"/>
            <a:ext cx="517326" cy="517119"/>
          </a:xfrm>
          <a:prstGeom prst="ellipse">
            <a:avLst/>
          </a:prstGeom>
        </p:spPr>
        <p:style>
          <a:lnRef idx="3">
            <a:schemeClr val="lt1"/>
          </a:lnRef>
          <a:fillRef idx="1">
            <a:schemeClr val="accent2"/>
          </a:fillRef>
          <a:effectRef idx="1">
            <a:schemeClr val="accent2"/>
          </a:effectRef>
          <a:fontRef idx="minor">
            <a:schemeClr val="lt1"/>
          </a:fontRef>
        </p:style>
      </p:sp>
      <p:sp>
        <p:nvSpPr>
          <p:cNvPr id="26" name="Footer Placeholder 3"/>
          <p:cNvSpPr>
            <a:spLocks noGrp="1"/>
          </p:cNvSpPr>
          <p:nvPr>
            <p:ph type="ftr" sz="quarter" idx="11"/>
          </p:nvPr>
        </p:nvSpPr>
        <p:spPr>
          <a:xfrm>
            <a:off x="3686185" y="6459785"/>
            <a:ext cx="482280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smtClean="0">
                <a:ln>
                  <a:noFill/>
                </a:ln>
                <a:solidFill>
                  <a:srgbClr val="FFFFFF"/>
                </a:solidFill>
                <a:effectLst/>
                <a:uLnTx/>
                <a:uFillTx/>
                <a:latin typeface="Calibri" panose="020F0502020204030204"/>
                <a:ea typeface="+mn-ea"/>
                <a:cs typeface="+mn-cs"/>
              </a:rPr>
              <a:t>NATIONAL DROUGHT MITIGATION CENTER</a:t>
            </a:r>
            <a:endPar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0404" y="5326798"/>
            <a:ext cx="4809360" cy="101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085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A5383-DB25-CEDB-6F29-E062A478A692}"/>
              </a:ext>
            </a:extLst>
          </p:cNvPr>
          <p:cNvSpPr>
            <a:spLocks noGrp="1"/>
          </p:cNvSpPr>
          <p:nvPr>
            <p:ph type="title"/>
          </p:nvPr>
        </p:nvSpPr>
        <p:spPr>
          <a:xfrm>
            <a:off x="838200" y="241301"/>
            <a:ext cx="10515600" cy="615950"/>
          </a:xfrm>
        </p:spPr>
        <p:txBody>
          <a:bodyPr>
            <a:normAutofit/>
          </a:bodyPr>
          <a:lstStyle/>
          <a:p>
            <a:pPr algn="ctr"/>
            <a:r>
              <a:rPr lang="en-US" sz="3200" b="1" dirty="0">
                <a:solidFill>
                  <a:schemeClr val="bg2"/>
                </a:solidFill>
                <a:latin typeface="+mn-lt"/>
              </a:rPr>
              <a:t>From Science to Action: Integrating Monitoring into Policy</a:t>
            </a:r>
          </a:p>
        </p:txBody>
      </p:sp>
      <p:graphicFrame>
        <p:nvGraphicFramePr>
          <p:cNvPr id="51" name="Table 3">
            <a:extLst>
              <a:ext uri="{FF2B5EF4-FFF2-40B4-BE49-F238E27FC236}">
                <a16:creationId xmlns:a16="http://schemas.microsoft.com/office/drawing/2014/main" id="{94E4A81B-CCF9-6AAB-EDA7-8A194043D3AC}"/>
              </a:ext>
            </a:extLst>
          </p:cNvPr>
          <p:cNvGraphicFramePr>
            <a:graphicFrameLocks noGrp="1"/>
          </p:cNvGraphicFramePr>
          <p:nvPr>
            <p:extLst>
              <p:ext uri="{D42A27DB-BD31-4B8C-83A1-F6EECF244321}">
                <p14:modId xmlns:p14="http://schemas.microsoft.com/office/powerpoint/2010/main" val="2746937891"/>
              </p:ext>
            </p:extLst>
          </p:nvPr>
        </p:nvGraphicFramePr>
        <p:xfrm>
          <a:off x="394798" y="1045829"/>
          <a:ext cx="11608667" cy="5193045"/>
        </p:xfrm>
        <a:graphic>
          <a:graphicData uri="http://schemas.openxmlformats.org/drawingml/2006/table">
            <a:tbl>
              <a:tblPr firstRow="1" bandRow="1">
                <a:tableStyleId>{5940675A-B579-460E-94D1-54222C63F5DA}</a:tableStyleId>
              </a:tblPr>
              <a:tblGrid>
                <a:gridCol w="1658381">
                  <a:extLst>
                    <a:ext uri="{9D8B030D-6E8A-4147-A177-3AD203B41FA5}">
                      <a16:colId xmlns:a16="http://schemas.microsoft.com/office/drawing/2014/main" val="92817700"/>
                    </a:ext>
                  </a:extLst>
                </a:gridCol>
                <a:gridCol w="1658381">
                  <a:extLst>
                    <a:ext uri="{9D8B030D-6E8A-4147-A177-3AD203B41FA5}">
                      <a16:colId xmlns:a16="http://schemas.microsoft.com/office/drawing/2014/main" val="4226771246"/>
                    </a:ext>
                  </a:extLst>
                </a:gridCol>
                <a:gridCol w="1658381">
                  <a:extLst>
                    <a:ext uri="{9D8B030D-6E8A-4147-A177-3AD203B41FA5}">
                      <a16:colId xmlns:a16="http://schemas.microsoft.com/office/drawing/2014/main" val="1173184935"/>
                    </a:ext>
                  </a:extLst>
                </a:gridCol>
                <a:gridCol w="1658381">
                  <a:extLst>
                    <a:ext uri="{9D8B030D-6E8A-4147-A177-3AD203B41FA5}">
                      <a16:colId xmlns:a16="http://schemas.microsoft.com/office/drawing/2014/main" val="3127401589"/>
                    </a:ext>
                  </a:extLst>
                </a:gridCol>
                <a:gridCol w="1658381">
                  <a:extLst>
                    <a:ext uri="{9D8B030D-6E8A-4147-A177-3AD203B41FA5}">
                      <a16:colId xmlns:a16="http://schemas.microsoft.com/office/drawing/2014/main" val="2516536209"/>
                    </a:ext>
                  </a:extLst>
                </a:gridCol>
                <a:gridCol w="1658381">
                  <a:extLst>
                    <a:ext uri="{9D8B030D-6E8A-4147-A177-3AD203B41FA5}">
                      <a16:colId xmlns:a16="http://schemas.microsoft.com/office/drawing/2014/main" val="629518098"/>
                    </a:ext>
                  </a:extLst>
                </a:gridCol>
                <a:gridCol w="1658381">
                  <a:extLst>
                    <a:ext uri="{9D8B030D-6E8A-4147-A177-3AD203B41FA5}">
                      <a16:colId xmlns:a16="http://schemas.microsoft.com/office/drawing/2014/main" val="3550814585"/>
                    </a:ext>
                  </a:extLst>
                </a:gridCol>
              </a:tblGrid>
              <a:tr h="6615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1</a:t>
                      </a:r>
                    </a:p>
                  </a:txBody>
                  <a:tcPr>
                    <a:lnL w="12700" cmpd="sng">
                      <a:noFill/>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2</a:t>
                      </a:r>
                    </a:p>
                  </a:txBody>
                  <a:tcP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3200" dirty="0"/>
                        <a:t>3</a:t>
                      </a:r>
                    </a:p>
                  </a:txBody>
                  <a:tcP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3200" dirty="0"/>
                        <a:t>4</a:t>
                      </a:r>
                    </a:p>
                  </a:txBody>
                  <a:tcP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3200" dirty="0"/>
                        <a:t>5</a:t>
                      </a:r>
                    </a:p>
                  </a:txBody>
                  <a:tcP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3200" dirty="0"/>
                        <a:t>6</a:t>
                      </a:r>
                    </a:p>
                  </a:txBody>
                  <a:tcP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3200" dirty="0"/>
                        <a:t>7</a:t>
                      </a:r>
                    </a:p>
                  </a:txBody>
                  <a:tcPr>
                    <a:lnL w="12700" cap="flat" cmpd="sng" algn="ctr">
                      <a:solidFill>
                        <a:schemeClr val="bg1">
                          <a:lumMod val="50000"/>
                        </a:schemeClr>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5315934"/>
                  </a:ext>
                </a:extLst>
              </a:tr>
              <a:tr h="1562075">
                <a:tc>
                  <a:txBody>
                    <a:bodyPr/>
                    <a:lstStyle/>
                    <a:p>
                      <a:pPr algn="ctr"/>
                      <a:endParaRPr lang="en-US" sz="3600" dirty="0"/>
                    </a:p>
                  </a:txBody>
                  <a:tcPr>
                    <a:lnL w="12700" cmpd="sng">
                      <a:noFill/>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US" sz="3600" dirty="0"/>
                    </a:p>
                  </a:txBody>
                  <a:tcP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ap="flat" cmpd="sng" algn="ctr">
                      <a:solidFill>
                        <a:schemeClr val="bg1">
                          <a:lumMod val="50000"/>
                        </a:schemeClr>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06440148"/>
                  </a:ext>
                </a:extLst>
              </a:tr>
              <a:tr h="1984749">
                <a:tc>
                  <a:txBody>
                    <a:bodyPr/>
                    <a:lstStyle/>
                    <a:p>
                      <a:pPr algn="ctr"/>
                      <a:r>
                        <a:rPr lang="en-US" dirty="0"/>
                        <a:t>Research and develop the CDI</a:t>
                      </a:r>
                    </a:p>
                  </a:txBody>
                  <a:tcPr>
                    <a:lnL w="12700" cmpd="sng">
                      <a:noFill/>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dirty="0"/>
                        <a:t>Receive the operational CDI from the research team</a:t>
                      </a:r>
                    </a:p>
                  </a:txBody>
                  <a:tcP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dirty="0"/>
                        <a:t>Evaluate the CDI to see if it meets decision-making needs</a:t>
                      </a:r>
                    </a:p>
                  </a:txBody>
                  <a:tcP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dirty="0"/>
                        <a:t>Produce the CDI operationally to see if the process is realistic</a:t>
                      </a:r>
                    </a:p>
                  </a:txBody>
                  <a:tcP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dirty="0"/>
                        <a:t>Link the CDI to triggers that initiate drought management actions</a:t>
                      </a:r>
                    </a:p>
                  </a:txBody>
                  <a:tcP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dirty="0"/>
                        <a:t>Make it official by documenting it in a drought plan</a:t>
                      </a:r>
                    </a:p>
                  </a:txBody>
                  <a:tcP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dirty="0"/>
                        <a:t>Publicize the drought plan to increase awareness and create consensus</a:t>
                      </a:r>
                    </a:p>
                  </a:txBody>
                  <a:tcPr>
                    <a:lnL w="12700" cap="flat" cmpd="sng" algn="ctr">
                      <a:solidFill>
                        <a:schemeClr val="bg1">
                          <a:lumMod val="50000"/>
                        </a:schemeClr>
                      </a:solidFill>
                      <a:prstDash val="sysDot"/>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11006293"/>
                  </a:ext>
                </a:extLst>
              </a:tr>
              <a:tr h="984638">
                <a:tc gridSpan="7">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050762734"/>
                  </a:ext>
                </a:extLst>
              </a:tr>
            </a:tbl>
          </a:graphicData>
        </a:graphic>
      </p:graphicFrame>
      <p:pic>
        <p:nvPicPr>
          <p:cNvPr id="54" name="Picture 53">
            <a:extLst>
              <a:ext uri="{FF2B5EF4-FFF2-40B4-BE49-F238E27FC236}">
                <a16:creationId xmlns:a16="http://schemas.microsoft.com/office/drawing/2014/main" id="{D0BAD71F-19F2-5547-C82E-BE2C60BCDFA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897134" y="1815305"/>
            <a:ext cx="1190625" cy="1190625"/>
          </a:xfrm>
          <a:prstGeom prst="rect">
            <a:avLst/>
          </a:prstGeom>
        </p:spPr>
      </p:pic>
      <p:pic>
        <p:nvPicPr>
          <p:cNvPr id="57" name="Picture 56">
            <a:extLst>
              <a:ext uri="{FF2B5EF4-FFF2-40B4-BE49-F238E27FC236}">
                <a16:creationId xmlns:a16="http://schemas.microsoft.com/office/drawing/2014/main" id="{D5A4EA03-4989-30DB-C38B-771C91670F5E}"/>
              </a:ext>
            </a:extLst>
          </p:cNvPr>
          <p:cNvPicPr>
            <a:picLocks noChangeAspect="1"/>
          </p:cNvPicPr>
          <p:nvPr/>
        </p:nvPicPr>
        <p:blipFill>
          <a:blip r:embed="rId5">
            <a:biLevel thresh="50000"/>
          </a:blip>
          <a:stretch>
            <a:fillRect/>
          </a:stretch>
        </p:blipFill>
        <p:spPr>
          <a:xfrm>
            <a:off x="9016568" y="1932565"/>
            <a:ext cx="1129936" cy="1109759"/>
          </a:xfrm>
          <a:prstGeom prst="rect">
            <a:avLst/>
          </a:prstGeom>
        </p:spPr>
      </p:pic>
      <p:pic>
        <p:nvPicPr>
          <p:cNvPr id="66" name="Picture 65" descr="Icon&#10;&#10;Description automatically generated">
            <a:extLst>
              <a:ext uri="{FF2B5EF4-FFF2-40B4-BE49-F238E27FC236}">
                <a16:creationId xmlns:a16="http://schemas.microsoft.com/office/drawing/2014/main" id="{3190844F-BD52-6D22-A6D6-33E53B53016E}"/>
              </a:ext>
            </a:extLst>
          </p:cNvPr>
          <p:cNvPicPr>
            <a:picLocks noChangeAspect="1"/>
          </p:cNvPicPr>
          <p:nvPr/>
        </p:nvPicPr>
        <p:blipFill rotWithShape="1">
          <a:blip r:embed="rId6"/>
          <a:srcRect l="19662" t="19861" r="15000" b="22500"/>
          <a:stretch/>
        </p:blipFill>
        <p:spPr>
          <a:xfrm>
            <a:off x="10527671" y="1885994"/>
            <a:ext cx="1269531" cy="1119936"/>
          </a:xfrm>
          <a:prstGeom prst="rect">
            <a:avLst/>
          </a:prstGeom>
        </p:spPr>
      </p:pic>
      <p:pic>
        <p:nvPicPr>
          <p:cNvPr id="68" name="Picture 67" descr="Icon&#10;&#10;Description automatically generated">
            <a:extLst>
              <a:ext uri="{FF2B5EF4-FFF2-40B4-BE49-F238E27FC236}">
                <a16:creationId xmlns:a16="http://schemas.microsoft.com/office/drawing/2014/main" id="{F281546B-48D4-9761-B1FD-71E095549D16}"/>
              </a:ext>
            </a:extLst>
          </p:cNvPr>
          <p:cNvPicPr>
            <a:picLocks noChangeAspect="1"/>
          </p:cNvPicPr>
          <p:nvPr/>
        </p:nvPicPr>
        <p:blipFill rotWithShape="1">
          <a:blip r:embed="rId7"/>
          <a:srcRect l="17194" t="20555" r="18220" b="20694"/>
          <a:stretch/>
        </p:blipFill>
        <p:spPr>
          <a:xfrm>
            <a:off x="5545088" y="1815305"/>
            <a:ext cx="1308908" cy="1190625"/>
          </a:xfrm>
          <a:prstGeom prst="rect">
            <a:avLst/>
          </a:prstGeom>
        </p:spPr>
      </p:pic>
      <p:pic>
        <p:nvPicPr>
          <p:cNvPr id="74" name="Picture 73" descr="Icon&#10;&#10;Description automatically generated">
            <a:extLst>
              <a:ext uri="{FF2B5EF4-FFF2-40B4-BE49-F238E27FC236}">
                <a16:creationId xmlns:a16="http://schemas.microsoft.com/office/drawing/2014/main" id="{426A86B2-1C13-F177-FED1-BDCC9B6DF5E9}"/>
              </a:ext>
            </a:extLst>
          </p:cNvPr>
          <p:cNvPicPr>
            <a:picLocks noChangeAspect="1"/>
          </p:cNvPicPr>
          <p:nvPr/>
        </p:nvPicPr>
        <p:blipFill rotWithShape="1">
          <a:blip r:embed="rId8"/>
          <a:srcRect l="17762" t="21529" r="18195" b="23610"/>
          <a:stretch/>
        </p:blipFill>
        <p:spPr>
          <a:xfrm>
            <a:off x="628486" y="1787654"/>
            <a:ext cx="1389897" cy="1190625"/>
          </a:xfrm>
          <a:prstGeom prst="rect">
            <a:avLst/>
          </a:prstGeom>
        </p:spPr>
      </p:pic>
      <p:pic>
        <p:nvPicPr>
          <p:cNvPr id="76" name="Picture 75" descr="Icon&#10;&#10;Description automatically generated with medium confidence">
            <a:extLst>
              <a:ext uri="{FF2B5EF4-FFF2-40B4-BE49-F238E27FC236}">
                <a16:creationId xmlns:a16="http://schemas.microsoft.com/office/drawing/2014/main" id="{D0904B7B-F0B8-B704-D47D-367BA341BD9C}"/>
              </a:ext>
            </a:extLst>
          </p:cNvPr>
          <p:cNvPicPr>
            <a:picLocks noChangeAspect="1"/>
          </p:cNvPicPr>
          <p:nvPr/>
        </p:nvPicPr>
        <p:blipFill rotWithShape="1">
          <a:blip r:embed="rId9"/>
          <a:srcRect l="16250" t="17311" r="16111" b="19305"/>
          <a:stretch/>
        </p:blipFill>
        <p:spPr>
          <a:xfrm>
            <a:off x="2277558" y="1787654"/>
            <a:ext cx="1410569" cy="1321810"/>
          </a:xfrm>
          <a:prstGeom prst="rect">
            <a:avLst/>
          </a:prstGeom>
        </p:spPr>
      </p:pic>
      <p:pic>
        <p:nvPicPr>
          <p:cNvPr id="78" name="Picture 77" descr="Text&#10;&#10;Description automatically generated">
            <a:extLst>
              <a:ext uri="{FF2B5EF4-FFF2-40B4-BE49-F238E27FC236}">
                <a16:creationId xmlns:a16="http://schemas.microsoft.com/office/drawing/2014/main" id="{FD4B5ECA-C205-C1F5-5D86-F4D92A63AA67}"/>
              </a:ext>
            </a:extLst>
          </p:cNvPr>
          <p:cNvPicPr>
            <a:picLocks noChangeAspect="1"/>
          </p:cNvPicPr>
          <p:nvPr/>
        </p:nvPicPr>
        <p:blipFill rotWithShape="1">
          <a:blip r:embed="rId10"/>
          <a:srcRect l="29306" t="23611" r="29444" b="24584"/>
          <a:stretch/>
        </p:blipFill>
        <p:spPr>
          <a:xfrm>
            <a:off x="7408473" y="1815304"/>
            <a:ext cx="948032" cy="1190626"/>
          </a:xfrm>
          <a:prstGeom prst="rect">
            <a:avLst/>
          </a:prstGeom>
        </p:spPr>
      </p:pic>
      <p:grpSp>
        <p:nvGrpSpPr>
          <p:cNvPr id="81" name="Group 80">
            <a:extLst>
              <a:ext uri="{FF2B5EF4-FFF2-40B4-BE49-F238E27FC236}">
                <a16:creationId xmlns:a16="http://schemas.microsoft.com/office/drawing/2014/main" id="{17F3B7C3-94DE-EDF5-C493-4E8B6E277A10}"/>
              </a:ext>
            </a:extLst>
          </p:cNvPr>
          <p:cNvGrpSpPr/>
          <p:nvPr/>
        </p:nvGrpSpPr>
        <p:grpSpPr>
          <a:xfrm>
            <a:off x="488639" y="5276851"/>
            <a:ext cx="11281397" cy="946469"/>
            <a:chOff x="1206608" y="1103916"/>
            <a:chExt cx="5681866" cy="946469"/>
          </a:xfrm>
        </p:grpSpPr>
        <p:sp>
          <p:nvSpPr>
            <p:cNvPr id="82" name="Right Arrow 39">
              <a:extLst>
                <a:ext uri="{FF2B5EF4-FFF2-40B4-BE49-F238E27FC236}">
                  <a16:creationId xmlns:a16="http://schemas.microsoft.com/office/drawing/2014/main" id="{1C1394D6-771D-25EE-09FE-AC2A5D5B8EA6}"/>
                </a:ext>
              </a:extLst>
            </p:cNvPr>
            <p:cNvSpPr/>
            <p:nvPr/>
          </p:nvSpPr>
          <p:spPr>
            <a:xfrm>
              <a:off x="1245612" y="1103916"/>
              <a:ext cx="5642862" cy="931850"/>
            </a:xfrm>
            <a:prstGeom prst="rightArrow">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2F8A42A2-1E60-BC85-3E79-7D624BEBB897}"/>
                </a:ext>
              </a:extLst>
            </p:cNvPr>
            <p:cNvSpPr/>
            <p:nvPr/>
          </p:nvSpPr>
          <p:spPr>
            <a:xfrm>
              <a:off x="1245612" y="1661120"/>
              <a:ext cx="1540788" cy="1598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F73559E5-6762-6844-215E-4D614C246D48}"/>
                </a:ext>
              </a:extLst>
            </p:cNvPr>
            <p:cNvSpPr/>
            <p:nvPr/>
          </p:nvSpPr>
          <p:spPr>
            <a:xfrm>
              <a:off x="2761787" y="1543994"/>
              <a:ext cx="1915972" cy="276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5" name="Right Arrow 43">
              <a:extLst>
                <a:ext uri="{FF2B5EF4-FFF2-40B4-BE49-F238E27FC236}">
                  <a16:creationId xmlns:a16="http://schemas.microsoft.com/office/drawing/2014/main" id="{41DD22DB-3BB3-CE7D-4FE9-2A07C9B7F5F8}"/>
                </a:ext>
              </a:extLst>
            </p:cNvPr>
            <p:cNvSpPr/>
            <p:nvPr/>
          </p:nvSpPr>
          <p:spPr>
            <a:xfrm>
              <a:off x="4426489" y="1118535"/>
              <a:ext cx="2461985" cy="931850"/>
            </a:xfrm>
            <a:prstGeom prst="rightArrow">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31036D63-E19B-1C57-E787-8EC6F6A4346F}"/>
                </a:ext>
              </a:extLst>
            </p:cNvPr>
            <p:cNvSpPr txBox="1"/>
            <p:nvPr/>
          </p:nvSpPr>
          <p:spPr>
            <a:xfrm>
              <a:off x="1206608" y="1269904"/>
              <a:ext cx="14012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Project team</a:t>
              </a:r>
            </a:p>
          </p:txBody>
        </p:sp>
        <p:sp>
          <p:nvSpPr>
            <p:cNvPr id="87" name="TextBox 86">
              <a:extLst>
                <a:ext uri="{FF2B5EF4-FFF2-40B4-BE49-F238E27FC236}">
                  <a16:creationId xmlns:a16="http://schemas.microsoft.com/office/drawing/2014/main" id="{64CF726D-F60E-33C5-4DAA-E0C16A1B2BCA}"/>
                </a:ext>
              </a:extLst>
            </p:cNvPr>
            <p:cNvSpPr txBox="1"/>
            <p:nvPr/>
          </p:nvSpPr>
          <p:spPr>
            <a:xfrm>
              <a:off x="5354418" y="1399794"/>
              <a:ext cx="8636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Country Partner</a:t>
              </a:r>
            </a:p>
          </p:txBody>
        </p:sp>
      </p:grpSp>
      <p:pic>
        <p:nvPicPr>
          <p:cNvPr id="91" name="Picture 90" descr="Icon&#10;&#10;Description automatically generated">
            <a:extLst>
              <a:ext uri="{FF2B5EF4-FFF2-40B4-BE49-F238E27FC236}">
                <a16:creationId xmlns:a16="http://schemas.microsoft.com/office/drawing/2014/main" id="{3E5329DA-79E9-E2E5-CEE0-E00085703948}"/>
              </a:ext>
            </a:extLst>
          </p:cNvPr>
          <p:cNvPicPr>
            <a:picLocks noChangeAspect="1"/>
          </p:cNvPicPr>
          <p:nvPr/>
        </p:nvPicPr>
        <p:blipFill rotWithShape="1">
          <a:blip r:embed="rId11"/>
          <a:srcRect/>
          <a:stretch/>
        </p:blipFill>
        <p:spPr>
          <a:xfrm>
            <a:off x="6827369" y="5466843"/>
            <a:ext cx="581104" cy="581104"/>
          </a:xfrm>
          <a:prstGeom prst="ellipse">
            <a:avLst/>
          </a:prstGeom>
        </p:spPr>
      </p:pic>
      <p:sp>
        <p:nvSpPr>
          <p:cNvPr id="93" name="Footer Placeholder 1">
            <a:extLst>
              <a:ext uri="{FF2B5EF4-FFF2-40B4-BE49-F238E27FC236}">
                <a16:creationId xmlns:a16="http://schemas.microsoft.com/office/drawing/2014/main" id="{14D72C74-E74B-7A87-1CAB-788C64F7A3F7}"/>
              </a:ext>
            </a:extLst>
          </p:cNvPr>
          <p:cNvSpPr txBox="1">
            <a:spLocks/>
          </p:cNvSpPr>
          <p:nvPr/>
        </p:nvSpPr>
        <p:spPr>
          <a:xfrm>
            <a:off x="3771900" y="6523038"/>
            <a:ext cx="4648200" cy="365125"/>
          </a:xfr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mn-cs"/>
              </a:rPr>
              <a:t>NATIONAL DROUGHT MITIGATION CENTER</a:t>
            </a:r>
          </a:p>
        </p:txBody>
      </p:sp>
    </p:spTree>
    <p:extLst>
      <p:ext uri="{BB962C8B-B14F-4D97-AF65-F5344CB8AC3E}">
        <p14:creationId xmlns:p14="http://schemas.microsoft.com/office/powerpoint/2010/main" val="1503591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88ECA9B-464F-A7B6-07A2-7D0EE9BA719B}"/>
              </a:ext>
            </a:extLst>
          </p:cNvPr>
          <p:cNvGraphicFramePr/>
          <p:nvPr>
            <p:extLst>
              <p:ext uri="{D42A27DB-BD31-4B8C-83A1-F6EECF244321}">
                <p14:modId xmlns:p14="http://schemas.microsoft.com/office/powerpoint/2010/main" val="1498714133"/>
              </p:ext>
            </p:extLst>
          </p:nvPr>
        </p:nvGraphicFramePr>
        <p:xfrm>
          <a:off x="2441575" y="976841"/>
          <a:ext cx="975042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EBE09531-4419-DDE2-BC57-0632CC3C1F18}"/>
              </a:ext>
            </a:extLst>
          </p:cNvPr>
          <p:cNvSpPr>
            <a:spLocks noGrp="1"/>
          </p:cNvSpPr>
          <p:nvPr>
            <p:ph type="title"/>
          </p:nvPr>
        </p:nvSpPr>
        <p:spPr>
          <a:xfrm>
            <a:off x="2240743" y="239167"/>
            <a:ext cx="9915525" cy="1325563"/>
          </a:xfrm>
        </p:spPr>
        <p:txBody>
          <a:bodyPr>
            <a:normAutofit fontScale="90000"/>
          </a:bodyPr>
          <a:lstStyle/>
          <a:p>
            <a:pPr algn="ctr"/>
            <a:r>
              <a:rPr lang="en-US" b="1" dirty="0">
                <a:latin typeface="+mn-lt"/>
              </a:rPr>
              <a:t>Early Warning and Risk Management Relationship: A cycle forms…</a:t>
            </a:r>
            <a:br>
              <a:rPr lang="en-US" b="1" dirty="0">
                <a:latin typeface="+mn-lt"/>
              </a:rPr>
            </a:br>
            <a:endParaRPr lang="en-US" b="1" dirty="0">
              <a:latin typeface="+mn-lt"/>
            </a:endParaRPr>
          </a:p>
        </p:txBody>
      </p:sp>
      <p:sp>
        <p:nvSpPr>
          <p:cNvPr id="7" name="TextBox 6">
            <a:extLst>
              <a:ext uri="{FF2B5EF4-FFF2-40B4-BE49-F238E27FC236}">
                <a16:creationId xmlns:a16="http://schemas.microsoft.com/office/drawing/2014/main" id="{B1A2EA39-357E-5685-D4EB-8AC9BCD6C136}"/>
              </a:ext>
            </a:extLst>
          </p:cNvPr>
          <p:cNvSpPr txBox="1"/>
          <p:nvPr/>
        </p:nvSpPr>
        <p:spPr>
          <a:xfrm>
            <a:off x="2866788" y="6239033"/>
            <a:ext cx="9017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F4921"/>
                </a:solidFill>
                <a:effectLst/>
                <a:uLnTx/>
                <a:uFillTx/>
                <a:latin typeface="Calibri" panose="020F0502020204030204" pitchFamily="34" charset="0"/>
                <a:cs typeface="Calibri" panose="020F0502020204030204" pitchFamily="34" charset="0"/>
              </a:rPr>
              <a:t>Information (value added) and a </a:t>
            </a:r>
            <a:r>
              <a:rPr kumimoji="0" lang="en-US" sz="2400" b="1"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need for triggers </a:t>
            </a:r>
            <a:r>
              <a:rPr kumimoji="0" lang="en-US" sz="2400" b="1" i="0" u="none" strike="noStrike" kern="1200" cap="none" spc="0" normalizeH="0" baseline="0" noProof="0" dirty="0">
                <a:ln>
                  <a:noFill/>
                </a:ln>
                <a:solidFill>
                  <a:srgbClr val="2F4921"/>
                </a:solidFill>
                <a:effectLst/>
                <a:uLnTx/>
                <a:uFillTx/>
                <a:latin typeface="Calibri" panose="020F0502020204030204" pitchFamily="34" charset="0"/>
                <a:cs typeface="Calibri" panose="020F0502020204030204" pitchFamily="34" charset="0"/>
              </a:rPr>
              <a:t>drives this </a:t>
            </a:r>
            <a:r>
              <a:rPr kumimoji="0" lang="en-US" sz="2400" b="1" i="0" u="none" strike="noStrike" kern="1200" cap="none" spc="0" normalizeH="0" baseline="0" noProof="0" dirty="0" smtClean="0">
                <a:ln>
                  <a:noFill/>
                </a:ln>
                <a:solidFill>
                  <a:srgbClr val="2F4921"/>
                </a:solidFill>
                <a:effectLst/>
                <a:uLnTx/>
                <a:uFillTx/>
                <a:latin typeface="Calibri" panose="020F0502020204030204" pitchFamily="34" charset="0"/>
                <a:cs typeface="Calibri" panose="020F0502020204030204" pitchFamily="34" charset="0"/>
              </a:rPr>
              <a:t>cycle…</a:t>
            </a:r>
            <a:endParaRPr kumimoji="0" lang="en-US" sz="2400" b="1" i="0" u="none" strike="noStrike" kern="1200" cap="none" spc="0" normalizeH="0" baseline="0" noProof="0" dirty="0">
              <a:ln>
                <a:noFill/>
              </a:ln>
              <a:solidFill>
                <a:srgbClr val="2F492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61890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2667000" y="1828800"/>
            <a:ext cx="7848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457200" rtl="0" eaLnBrk="1" fontAlgn="auto" latinLnBrk="0" hangingPunct="1">
              <a:lnSpc>
                <a:spcPct val="90000"/>
              </a:lnSpc>
              <a:spcBef>
                <a:spcPct val="40000"/>
              </a:spcBef>
              <a:spcAft>
                <a:spcPts val="0"/>
              </a:spcAft>
              <a:buClrTx/>
              <a:buSzTx/>
              <a:buFontTx/>
              <a:buNone/>
              <a:tabLst/>
              <a:defRPr/>
            </a:pPr>
            <a:endParaRPr kumimoji="0" lang="en-US" sz="2600" b="0" i="0" u="none" strike="noStrike" kern="1200" cap="none" spc="0" normalizeH="0" baseline="0" noProof="0">
              <a:ln>
                <a:noFill/>
              </a:ln>
              <a:solidFill>
                <a:prstClr val="black"/>
              </a:solidFill>
              <a:effectLst/>
              <a:uLnTx/>
              <a:uFillTx/>
              <a:latin typeface="Calibri"/>
              <a:ea typeface="+mn-ea"/>
              <a:cs typeface="+mn-cs"/>
            </a:endParaRPr>
          </a:p>
        </p:txBody>
      </p:sp>
      <p:sp>
        <p:nvSpPr>
          <p:cNvPr id="7"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all" spc="0" normalizeH="0" baseline="0" noProof="0" dirty="0" smtClean="0">
                <a:ln>
                  <a:noFill/>
                </a:ln>
                <a:solidFill>
                  <a:srgbClr val="FFFFFF"/>
                </a:solidFill>
                <a:effectLst/>
                <a:uLnTx/>
                <a:uFillTx/>
                <a:latin typeface="Calibri" panose="020F0502020204030204"/>
                <a:ea typeface="+mn-ea"/>
                <a:cs typeface="+mn-cs"/>
              </a:rPr>
              <a:t>NATIONAL DROUGHT MITIGATION CENTER</a:t>
            </a:r>
            <a:endParaRPr kumimoji="0" lang="en-US" sz="675" b="0" i="0" u="none" strike="noStrike" kern="1200" cap="all" spc="0" normalizeH="0" baseline="0" noProof="0" dirty="0">
              <a:ln>
                <a:noFill/>
              </a:ln>
              <a:solidFill>
                <a:srgbClr val="FFFFFF"/>
              </a:solidFill>
              <a:effectLst/>
              <a:uLnTx/>
              <a:uFillTx/>
              <a:latin typeface="Calibri" panose="020F0502020204030204"/>
              <a:ea typeface="+mn-ea"/>
              <a:cs typeface="+mn-cs"/>
            </a:endParaRPr>
          </a:p>
        </p:txBody>
      </p:sp>
      <p:sp>
        <p:nvSpPr>
          <p:cNvPr id="15363" name="Rectangle 4"/>
          <p:cNvSpPr>
            <a:spLocks noGrp="1" noChangeArrowheads="1"/>
          </p:cNvSpPr>
          <p:nvPr>
            <p:ph idx="1"/>
          </p:nvPr>
        </p:nvSpPr>
        <p:spPr bwMode="auto">
          <a:xfrm>
            <a:off x="2272549" y="1172508"/>
            <a:ext cx="9782737" cy="54111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buClr>
                <a:srgbClr val="0070C0"/>
              </a:buClr>
            </a:pPr>
            <a:r>
              <a:rPr lang="en-US" sz="3200" dirty="0" smtClean="0"/>
              <a:t>The </a:t>
            </a:r>
            <a:r>
              <a:rPr lang="en-US" sz="3200" dirty="0" smtClean="0">
                <a:solidFill>
                  <a:schemeClr val="tx1"/>
                </a:solidFill>
              </a:rPr>
              <a:t>NDMC is dedicated to developing</a:t>
            </a:r>
            <a:r>
              <a:rPr lang="en-US" sz="3200" b="1" dirty="0" smtClean="0"/>
              <a:t> </a:t>
            </a:r>
            <a:r>
              <a:rPr lang="en-US" sz="3200" b="1" i="1" dirty="0">
                <a:solidFill>
                  <a:srgbClr val="C00000"/>
                </a:solidFill>
              </a:rPr>
              <a:t>usable</a:t>
            </a:r>
            <a:r>
              <a:rPr lang="en-US" sz="3200" b="1" dirty="0"/>
              <a:t> </a:t>
            </a:r>
            <a:r>
              <a:rPr lang="en-US" sz="3200" dirty="0">
                <a:solidFill>
                  <a:schemeClr val="tx1"/>
                </a:solidFill>
              </a:rPr>
              <a:t>information and </a:t>
            </a:r>
            <a:r>
              <a:rPr lang="en-US" sz="3200" dirty="0" smtClean="0">
                <a:solidFill>
                  <a:schemeClr val="tx1"/>
                </a:solidFill>
              </a:rPr>
              <a:t>services</a:t>
            </a:r>
          </a:p>
          <a:p>
            <a:pPr lvl="1">
              <a:buClr>
                <a:srgbClr val="0070C0"/>
              </a:buClr>
            </a:pPr>
            <a:r>
              <a:rPr lang="en-US" sz="3050" dirty="0" smtClean="0">
                <a:solidFill>
                  <a:schemeClr val="tx1"/>
                </a:solidFill>
              </a:rPr>
              <a:t>Involve a variety of networks and incorporate </a:t>
            </a:r>
            <a:r>
              <a:rPr lang="en-US" sz="3050" b="1" i="1" dirty="0" smtClean="0">
                <a:solidFill>
                  <a:srgbClr val="C00000"/>
                </a:solidFill>
              </a:rPr>
              <a:t>user feedback</a:t>
            </a:r>
            <a:r>
              <a:rPr lang="en-US" sz="3050" dirty="0" smtClean="0">
                <a:solidFill>
                  <a:schemeClr val="tx1"/>
                </a:solidFill>
              </a:rPr>
              <a:t> at all times in what we do! </a:t>
            </a:r>
          </a:p>
          <a:p>
            <a:pPr>
              <a:buClr>
                <a:srgbClr val="0070C0"/>
              </a:buClr>
            </a:pPr>
            <a:r>
              <a:rPr lang="en-US" sz="3250" dirty="0" smtClean="0"/>
              <a:t>Strong partners and </a:t>
            </a:r>
            <a:r>
              <a:rPr lang="en-US" sz="3250" b="1" i="1" dirty="0" smtClean="0">
                <a:solidFill>
                  <a:srgbClr val="C00000"/>
                </a:solidFill>
              </a:rPr>
              <a:t>collaborations on the ground </a:t>
            </a:r>
            <a:r>
              <a:rPr lang="en-US" sz="3250" dirty="0" smtClean="0"/>
              <a:t>with our stakeholders at all scales (personal, local, watershed, NRDs, state, regional to national + international) has been the key to our success</a:t>
            </a:r>
          </a:p>
          <a:p>
            <a:pPr eaLnBrk="1" hangingPunct="1">
              <a:buClr>
                <a:srgbClr val="0070C0"/>
              </a:buClr>
            </a:pPr>
            <a:r>
              <a:rPr lang="en-US" sz="3200" dirty="0" smtClean="0">
                <a:solidFill>
                  <a:schemeClr val="tx1"/>
                </a:solidFill>
              </a:rPr>
              <a:t>Goal </a:t>
            </a:r>
            <a:r>
              <a:rPr lang="en-US" sz="3200" dirty="0">
                <a:solidFill>
                  <a:schemeClr val="tx1"/>
                </a:solidFill>
              </a:rPr>
              <a:t>is to </a:t>
            </a:r>
            <a:r>
              <a:rPr lang="en-US" sz="3200" b="1" i="1" dirty="0">
                <a:solidFill>
                  <a:srgbClr val="C00000"/>
                </a:solidFill>
              </a:rPr>
              <a:t>link scientific knowledge w/ the actions </a:t>
            </a:r>
            <a:r>
              <a:rPr lang="en-US" sz="3200" dirty="0">
                <a:solidFill>
                  <a:schemeClr val="tx1"/>
                </a:solidFill>
              </a:rPr>
              <a:t>needed to reduce impacts and future </a:t>
            </a:r>
            <a:r>
              <a:rPr lang="en-US" sz="3200" dirty="0" smtClean="0">
                <a:solidFill>
                  <a:schemeClr val="tx1"/>
                </a:solidFill>
              </a:rPr>
              <a:t>risk through a sound drought risk management process</a:t>
            </a:r>
            <a:endParaRPr lang="en-US" sz="3200" dirty="0">
              <a:solidFill>
                <a:schemeClr val="tx1"/>
              </a:solidFill>
            </a:endParaRPr>
          </a:p>
          <a:p>
            <a:pPr eaLnBrk="1" hangingPunct="1">
              <a:buClr>
                <a:srgbClr val="C00000"/>
              </a:buClr>
            </a:pPr>
            <a:endParaRPr lang="en-US" sz="3000" b="1" i="1" dirty="0">
              <a:solidFill>
                <a:srgbClr val="C00000"/>
              </a:solidFill>
            </a:endParaRPr>
          </a:p>
          <a:p>
            <a:pPr marL="0" indent="0">
              <a:buClr>
                <a:srgbClr val="C00000"/>
              </a:buClr>
              <a:buNone/>
            </a:pPr>
            <a:endParaRPr lang="en-US" b="1" dirty="0" smtClean="0">
              <a:solidFill>
                <a:schemeClr val="tx1"/>
              </a:solidFill>
            </a:endParaRPr>
          </a:p>
        </p:txBody>
      </p:sp>
      <p:sp>
        <p:nvSpPr>
          <p:cNvPr id="15364" name="Rectangle 2"/>
          <p:cNvSpPr>
            <a:spLocks noChangeArrowheads="1"/>
          </p:cNvSpPr>
          <p:nvPr/>
        </p:nvSpPr>
        <p:spPr bwMode="auto">
          <a:xfrm>
            <a:off x="2997947" y="125364"/>
            <a:ext cx="78390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Gill Sans MT" panose="020B0502020104020203" pitchFamily="34" charset="0"/>
                <a:ea typeface="Verdana" pitchFamily="34" charset="0"/>
                <a:cs typeface="Verdana" pitchFamily="34" charset="0"/>
              </a:rPr>
              <a:t>Final Thoughts</a:t>
            </a:r>
          </a:p>
        </p:txBody>
      </p:sp>
    </p:spTree>
    <p:extLst>
      <p:ext uri="{BB962C8B-B14F-4D97-AF65-F5344CB8AC3E}">
        <p14:creationId xmlns:p14="http://schemas.microsoft.com/office/powerpoint/2010/main" val="12131409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31546" y="3070199"/>
            <a:ext cx="9372281" cy="3222849"/>
            <a:chOff x="2157374" y="1650702"/>
            <a:chExt cx="9372281" cy="3222849"/>
          </a:xfrm>
        </p:grpSpPr>
        <p:sp>
          <p:nvSpPr>
            <p:cNvPr id="2" name="Title 1">
              <a:extLst>
                <a:ext uri="{FF2B5EF4-FFF2-40B4-BE49-F238E27FC236}">
                  <a16:creationId xmlns:a16="http://schemas.microsoft.com/office/drawing/2014/main" id="{CF301104-F2C8-2B46-86D3-7E6C93CAEDA4}"/>
                </a:ext>
              </a:extLst>
            </p:cNvPr>
            <p:cNvSpPr txBox="1">
              <a:spLocks/>
            </p:cNvSpPr>
            <p:nvPr/>
          </p:nvSpPr>
          <p:spPr>
            <a:xfrm>
              <a:off x="2487127" y="4002000"/>
              <a:ext cx="2496102" cy="8674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2F4A22"/>
                  </a:solidFill>
                  <a:effectLst/>
                  <a:uLnTx/>
                  <a:uFillTx/>
                  <a:latin typeface="Calibri Light" panose="020F0302020204030204"/>
                  <a:ea typeface="+mj-ea"/>
                  <a:cs typeface="+mj-cs"/>
                </a:rPr>
                <a:t>drought.unl.edu</a:t>
              </a:r>
            </a:p>
          </p:txBody>
        </p:sp>
        <p:sp>
          <p:nvSpPr>
            <p:cNvPr id="3" name="Title 1">
              <a:extLst>
                <a:ext uri="{FF2B5EF4-FFF2-40B4-BE49-F238E27FC236}">
                  <a16:creationId xmlns:a16="http://schemas.microsoft.com/office/drawing/2014/main" id="{71E32D32-7BB3-7147-85C7-E56483E6CC8B}"/>
                </a:ext>
              </a:extLst>
            </p:cNvPr>
            <p:cNvSpPr txBox="1">
              <a:spLocks/>
            </p:cNvSpPr>
            <p:nvPr/>
          </p:nvSpPr>
          <p:spPr>
            <a:xfrm>
              <a:off x="4339697" y="4002000"/>
              <a:ext cx="5108354" cy="8674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2F4A22"/>
                  </a:solidFill>
                  <a:effectLst/>
                  <a:uLnTx/>
                  <a:uFillTx/>
                  <a:latin typeface="Calibri Light" panose="020F0302020204030204"/>
                  <a:ea typeface="+mj-ea"/>
                  <a:cs typeface="+mj-cs"/>
                </a:rPr>
                <a:t>@</a:t>
              </a:r>
              <a:r>
                <a:rPr kumimoji="0" lang="en-US" sz="2800" b="0" i="0" u="none" strike="noStrike" kern="1200" cap="none" spc="0" normalizeH="0" baseline="0" noProof="0" dirty="0" err="1">
                  <a:ln>
                    <a:noFill/>
                  </a:ln>
                  <a:solidFill>
                    <a:srgbClr val="2F4A22"/>
                  </a:solidFill>
                  <a:effectLst/>
                  <a:uLnTx/>
                  <a:uFillTx/>
                  <a:latin typeface="Calibri Light" panose="020F0302020204030204"/>
                  <a:ea typeface="+mj-ea"/>
                  <a:cs typeface="+mj-cs"/>
                </a:rPr>
                <a:t>droughtcenter</a:t>
              </a:r>
              <a:endParaRPr kumimoji="0" lang="en-US" sz="2800" b="0" i="0" u="none" strike="noStrike" kern="1200" cap="none" spc="0" normalizeH="0" baseline="0" noProof="0" dirty="0">
                <a:ln>
                  <a:noFill/>
                </a:ln>
                <a:solidFill>
                  <a:srgbClr val="2F4A22"/>
                </a:solidFill>
                <a:effectLst/>
                <a:uLnTx/>
                <a:uFillTx/>
                <a:latin typeface="Calibri Light" panose="020F0302020204030204"/>
                <a:ea typeface="+mj-ea"/>
                <a:cs typeface="+mj-cs"/>
              </a:endParaRPr>
            </a:p>
          </p:txBody>
        </p:sp>
        <p:sp>
          <p:nvSpPr>
            <p:cNvPr id="4" name="Title 1">
              <a:extLst>
                <a:ext uri="{FF2B5EF4-FFF2-40B4-BE49-F238E27FC236}">
                  <a16:creationId xmlns:a16="http://schemas.microsoft.com/office/drawing/2014/main" id="{0A71BFDF-0DA6-824C-96C0-D39132D1B369}"/>
                </a:ext>
              </a:extLst>
            </p:cNvPr>
            <p:cNvSpPr txBox="1">
              <a:spLocks/>
            </p:cNvSpPr>
            <p:nvPr/>
          </p:nvSpPr>
          <p:spPr>
            <a:xfrm>
              <a:off x="8943768" y="4006149"/>
              <a:ext cx="2585887" cy="8674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2F4A22"/>
                  </a:solidFill>
                  <a:effectLst/>
                  <a:uLnTx/>
                  <a:uFillTx/>
                  <a:latin typeface="Calibri Light" panose="020F0302020204030204"/>
                  <a:ea typeface="+mj-ea"/>
                  <a:cs typeface="+mj-cs"/>
                </a:rPr>
                <a:t>@</a:t>
              </a:r>
              <a:r>
                <a:rPr kumimoji="0" lang="en-US" sz="2800" b="0" i="0" u="none" strike="noStrike" kern="1200" cap="none" spc="0" normalizeH="0" baseline="0" noProof="0" dirty="0" err="1">
                  <a:ln>
                    <a:noFill/>
                  </a:ln>
                  <a:solidFill>
                    <a:srgbClr val="2F4A22"/>
                  </a:solidFill>
                  <a:effectLst/>
                  <a:uLnTx/>
                  <a:uFillTx/>
                  <a:latin typeface="Calibri Light" panose="020F0302020204030204"/>
                  <a:ea typeface="+mj-ea"/>
                  <a:cs typeface="+mj-cs"/>
                </a:rPr>
                <a:t>droughtcenter</a:t>
              </a:r>
              <a:endParaRPr kumimoji="0" lang="en-US" sz="2800" b="0" i="0" u="none" strike="noStrike" kern="1200" cap="none" spc="0" normalizeH="0" baseline="0" noProof="0" dirty="0">
                <a:ln>
                  <a:noFill/>
                </a:ln>
                <a:solidFill>
                  <a:srgbClr val="2F4A22"/>
                </a:solidFill>
                <a:effectLst/>
                <a:uLnTx/>
                <a:uFillTx/>
                <a:latin typeface="Calibri Light" panose="020F0302020204030204"/>
                <a:ea typeface="+mj-ea"/>
                <a:cs typeface="+mj-cs"/>
              </a:endParaRPr>
            </a:p>
          </p:txBody>
        </p:sp>
        <p:pic>
          <p:nvPicPr>
            <p:cNvPr id="5" name="Picture 4">
              <a:extLst>
                <a:ext uri="{FF2B5EF4-FFF2-40B4-BE49-F238E27FC236}">
                  <a16:creationId xmlns:a16="http://schemas.microsoft.com/office/drawing/2014/main" id="{6D9B15D2-E1D4-D247-9B4E-967F22B9229C}"/>
                </a:ext>
              </a:extLst>
            </p:cNvPr>
            <p:cNvPicPr>
              <a:picLocks noChangeAspect="1"/>
            </p:cNvPicPr>
            <p:nvPr/>
          </p:nvPicPr>
          <p:blipFill>
            <a:blip r:embed="rId2"/>
            <a:stretch>
              <a:fillRect/>
            </a:stretch>
          </p:blipFill>
          <p:spPr>
            <a:xfrm>
              <a:off x="6380194" y="2974641"/>
              <a:ext cx="1027359" cy="1027359"/>
            </a:xfrm>
            <a:prstGeom prst="rect">
              <a:avLst/>
            </a:prstGeom>
          </p:spPr>
        </p:pic>
        <p:pic>
          <p:nvPicPr>
            <p:cNvPr id="6" name="Picture 5">
              <a:extLst>
                <a:ext uri="{FF2B5EF4-FFF2-40B4-BE49-F238E27FC236}">
                  <a16:creationId xmlns:a16="http://schemas.microsoft.com/office/drawing/2014/main" id="{ED44D10D-8E76-D94C-9A29-5D259C019E4E}"/>
                </a:ext>
              </a:extLst>
            </p:cNvPr>
            <p:cNvPicPr>
              <a:picLocks noChangeAspect="1"/>
            </p:cNvPicPr>
            <p:nvPr/>
          </p:nvPicPr>
          <p:blipFill>
            <a:blip r:embed="rId3"/>
            <a:stretch>
              <a:fillRect/>
            </a:stretch>
          </p:blipFill>
          <p:spPr>
            <a:xfrm>
              <a:off x="3221498" y="2968811"/>
              <a:ext cx="1027359" cy="1028055"/>
            </a:xfrm>
            <a:prstGeom prst="rect">
              <a:avLst/>
            </a:prstGeom>
          </p:spPr>
        </p:pic>
        <p:pic>
          <p:nvPicPr>
            <p:cNvPr id="7" name="Picture 6">
              <a:extLst>
                <a:ext uri="{FF2B5EF4-FFF2-40B4-BE49-F238E27FC236}">
                  <a16:creationId xmlns:a16="http://schemas.microsoft.com/office/drawing/2014/main" id="{4B15C23D-AD4F-CB44-938C-E471F78859C5}"/>
                </a:ext>
              </a:extLst>
            </p:cNvPr>
            <p:cNvPicPr>
              <a:picLocks noChangeAspect="1"/>
            </p:cNvPicPr>
            <p:nvPr/>
          </p:nvPicPr>
          <p:blipFill>
            <a:blip r:embed="rId4"/>
            <a:stretch>
              <a:fillRect/>
            </a:stretch>
          </p:blipFill>
          <p:spPr>
            <a:xfrm>
              <a:off x="9722683" y="2968811"/>
              <a:ext cx="1028055" cy="1028055"/>
            </a:xfrm>
            <a:prstGeom prst="rect">
              <a:avLst/>
            </a:prstGeom>
          </p:spPr>
        </p:pic>
        <p:sp>
          <p:nvSpPr>
            <p:cNvPr id="8" name="Title 1">
              <a:extLst>
                <a:ext uri="{FF2B5EF4-FFF2-40B4-BE49-F238E27FC236}">
                  <a16:creationId xmlns:a16="http://schemas.microsoft.com/office/drawing/2014/main" id="{2D0BBD60-BE87-2A44-91F6-65551DEA1FCC}"/>
                </a:ext>
              </a:extLst>
            </p:cNvPr>
            <p:cNvSpPr txBox="1">
              <a:spLocks/>
            </p:cNvSpPr>
            <p:nvPr/>
          </p:nvSpPr>
          <p:spPr>
            <a:xfrm>
              <a:off x="2157374" y="1650702"/>
              <a:ext cx="3017910" cy="1163611"/>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F4A22"/>
                  </a:solidFill>
                  <a:effectLst/>
                  <a:uLnTx/>
                  <a:uFillTx/>
                  <a:latin typeface="Calibri Light" panose="020F0302020204030204"/>
                  <a:ea typeface="+mj-ea"/>
                  <a:cs typeface="+mj-cs"/>
                </a:rPr>
                <a:t>ON THE WEB</a:t>
              </a:r>
            </a:p>
          </p:txBody>
        </p:sp>
      </p:grpSp>
      <p:sp>
        <p:nvSpPr>
          <p:cNvPr id="10" name="Rectangle 9"/>
          <p:cNvSpPr/>
          <p:nvPr/>
        </p:nvSpPr>
        <p:spPr>
          <a:xfrm>
            <a:off x="2873830" y="317329"/>
            <a:ext cx="7794170" cy="2585323"/>
          </a:xfrm>
          <a:prstGeom prst="rect">
            <a:avLst/>
          </a:prstGeom>
        </p:spPr>
        <p:txBody>
          <a:bodyPr wrap="square">
            <a:spAutoFit/>
          </a:body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70AD47">
                    <a:lumMod val="50000"/>
                  </a:srgbClr>
                </a:solidFill>
                <a:effectLst/>
                <a:uLnTx/>
                <a:uFillTx/>
                <a:latin typeface="Calibri Light" panose="020F0302020204030204"/>
                <a:ea typeface="Verdana" pitchFamily="34" charset="0"/>
                <a:cs typeface="Verdana" pitchFamily="34" charset="0"/>
              </a:rPr>
              <a:t>Thank You!</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70AD47">
                    <a:lumMod val="50000"/>
                  </a:srgbClr>
                </a:solidFill>
                <a:effectLst/>
                <a:uLnTx/>
                <a:uFillTx/>
                <a:latin typeface="Calibri Light" panose="020F0302020204030204"/>
                <a:ea typeface="Verdana" pitchFamily="34" charset="0"/>
                <a:cs typeface="Verdana" pitchFamily="34" charset="0"/>
              </a:rPr>
              <a:t>Questions?</a:t>
            </a:r>
          </a:p>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70AD47">
                  <a:lumMod val="50000"/>
                </a:srgbClr>
              </a:solidFill>
              <a:effectLst/>
              <a:uLnTx/>
              <a:uFillTx/>
              <a:latin typeface="Calibri Light" panose="020F0302020204030204"/>
              <a:ea typeface="Verdana" pitchFamily="34" charset="0"/>
              <a:cs typeface="Verdana" pitchFamily="34" charset="0"/>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70AD47">
                    <a:lumMod val="50000"/>
                  </a:srgbClr>
                </a:solidFill>
                <a:effectLst/>
                <a:uLnTx/>
                <a:uFillTx/>
                <a:latin typeface="Calibri Light" panose="020F0302020204030204"/>
                <a:ea typeface="Verdana" pitchFamily="34" charset="0"/>
                <a:cs typeface="Verdana" pitchFamily="34" charset="0"/>
              </a:rPr>
              <a:t>Contact: Mark Svoboda</a:t>
            </a: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Light" panose="020F0302020204030204"/>
                <a:ea typeface="Verdana" pitchFamily="34" charset="0"/>
                <a:cs typeface="Verdana" pitchFamily="34" charset="0"/>
                <a:hlinkClick r:id="rId5"/>
              </a:rPr>
              <a:t>msvoboda2@unl.edu</a:t>
            </a:r>
            <a:endParaRPr kumimoji="0" lang="en-US" sz="3600" b="1" i="0" u="none" strike="noStrike" kern="1200" cap="none" spc="0" normalizeH="0" baseline="0" noProof="0" dirty="0">
              <a:ln>
                <a:noFill/>
              </a:ln>
              <a:solidFill>
                <a:srgbClr val="C00000"/>
              </a:solidFill>
              <a:effectLst/>
              <a:uLnTx/>
              <a:uFillTx/>
              <a:latin typeface="Calibri Light" panose="020F0302020204030204"/>
              <a:ea typeface="Verdana" pitchFamily="34" charset="0"/>
              <a:cs typeface="Verdana" pitchFamily="34" charset="0"/>
            </a:endParaRPr>
          </a:p>
        </p:txBody>
      </p:sp>
    </p:spTree>
    <p:extLst>
      <p:ext uri="{BB962C8B-B14F-4D97-AF65-F5344CB8AC3E}">
        <p14:creationId xmlns:p14="http://schemas.microsoft.com/office/powerpoint/2010/main" val="7278895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495" y="0"/>
            <a:ext cx="10119505" cy="5337299"/>
          </a:xfrm>
          <a:prstGeom prst="rect">
            <a:avLst/>
          </a:prstGeom>
        </p:spPr>
      </p:pic>
      <p:sp>
        <p:nvSpPr>
          <p:cNvPr id="4" name="TextBox 3"/>
          <p:cNvSpPr txBox="1">
            <a:spLocks noChangeArrowheads="1"/>
          </p:cNvSpPr>
          <p:nvPr/>
        </p:nvSpPr>
        <p:spPr bwMode="auto">
          <a:xfrm>
            <a:off x="2123061" y="3809275"/>
            <a:ext cx="2861893" cy="3017121"/>
          </a:xfrm>
          <a:prstGeom prst="rect">
            <a:avLst/>
          </a:prstGeom>
          <a:solidFill>
            <a:srgbClr val="FFFFFF"/>
          </a:solidFill>
          <a:ln w="9525">
            <a:solidFill>
              <a:srgbClr val="000000"/>
            </a:solidFill>
            <a:miter lim="800000"/>
            <a:headEnd/>
            <a:tailEnd/>
          </a:ln>
        </p:spPr>
        <p:txBody>
          <a:bodyPr wrap="square">
            <a:spAutoFit/>
          </a:bodyPr>
          <a:lstStyle/>
          <a:p>
            <a:pPr marL="0" marR="0" lvl="0" indent="0" algn="l" defTabSz="342900" rtl="0" eaLnBrk="0" fontAlgn="auto" latinLnBrk="0" hangingPunct="0">
              <a:lnSpc>
                <a:spcPct val="100000"/>
              </a:lnSpc>
              <a:spcBef>
                <a:spcPct val="20000"/>
              </a:spcBef>
              <a:spcAft>
                <a:spcPts val="0"/>
              </a:spcAft>
              <a:buClrTx/>
              <a:buSzTx/>
              <a:buFont typeface="Arial" pitchFamily="34" charset="0"/>
              <a:buChar char="•"/>
              <a:tabLst/>
              <a:defRPr/>
            </a:pPr>
            <a:r>
              <a:rPr kumimoji="0" lang="en-US" sz="1200" b="0" i="0" u="none" strike="noStrike" kern="0" cap="none" spc="0" normalizeH="0" baseline="0" noProof="0" dirty="0">
                <a:ln>
                  <a:noFill/>
                </a:ln>
                <a:solidFill>
                  <a:srgbClr val="000000"/>
                </a:solidFill>
                <a:effectLst/>
                <a:uLnTx/>
                <a:uFillTx/>
                <a:ea typeface="ＭＳ Ｐゴシック" pitchFamily="1" charset="-128"/>
                <a:cs typeface="+mn-cs"/>
              </a:rPr>
              <a:t>  </a:t>
            </a:r>
            <a:r>
              <a:rPr kumimoji="0" lang="en-US" sz="1200" b="1" i="1" u="none" strike="noStrike" kern="0" cap="none" spc="0" normalizeH="0" baseline="0" noProof="0" dirty="0" smtClean="0">
                <a:ln>
                  <a:noFill/>
                </a:ln>
                <a:solidFill>
                  <a:srgbClr val="000000"/>
                </a:solidFill>
                <a:effectLst/>
                <a:uLnTx/>
                <a:uFillTx/>
                <a:ea typeface="ＭＳ Ｐゴシック" pitchFamily="1" charset="-128"/>
                <a:cs typeface="+mn-cs"/>
              </a:rPr>
              <a:t>NOAA/NIDIS, USDA, NASA</a:t>
            </a:r>
            <a:endParaRPr kumimoji="0" lang="en-US" sz="1200" b="1" i="1" u="none" strike="noStrike" kern="0" cap="none" spc="0" normalizeH="0" baseline="0" noProof="0" dirty="0">
              <a:ln>
                <a:noFill/>
              </a:ln>
              <a:solidFill>
                <a:srgbClr val="000000"/>
              </a:solidFill>
              <a:effectLst/>
              <a:uLnTx/>
              <a:uFillTx/>
              <a:ea typeface="ＭＳ Ｐゴシック" pitchFamily="1" charset="-128"/>
              <a:cs typeface="+mn-cs"/>
            </a:endParaRPr>
          </a:p>
          <a:p>
            <a:pPr marL="0" marR="0" lvl="0" indent="0" algn="l" defTabSz="342900" rtl="0" eaLnBrk="0" fontAlgn="auto" latinLnBrk="0" hangingPunct="0">
              <a:lnSpc>
                <a:spcPct val="100000"/>
              </a:lnSpc>
              <a:spcBef>
                <a:spcPct val="20000"/>
              </a:spcBef>
              <a:spcAft>
                <a:spcPts val="0"/>
              </a:spcAft>
              <a:buClrTx/>
              <a:buSzTx/>
              <a:buFont typeface="Arial" pitchFamily="34" charset="0"/>
              <a:buChar char="•"/>
              <a:tabLst/>
              <a:defRPr/>
            </a:pPr>
            <a:r>
              <a:rPr kumimoji="0" lang="en-US" sz="1200" b="1" i="1" u="none" strike="noStrike" kern="0" cap="none" spc="0" normalizeH="0" baseline="0" noProof="0" dirty="0">
                <a:ln>
                  <a:noFill/>
                </a:ln>
                <a:solidFill>
                  <a:srgbClr val="000000"/>
                </a:solidFill>
                <a:effectLst/>
                <a:uLnTx/>
                <a:uFillTx/>
                <a:ea typeface="ＭＳ Ｐゴシック" pitchFamily="1" charset="-128"/>
                <a:cs typeface="+mn-cs"/>
              </a:rPr>
              <a:t>  UN organizations</a:t>
            </a:r>
            <a:r>
              <a:rPr kumimoji="0" lang="en-US" sz="1200" b="1" i="0" u="none" strike="noStrike" kern="0" cap="none" spc="0" normalizeH="0" baseline="0" noProof="0" dirty="0">
                <a:ln>
                  <a:noFill/>
                </a:ln>
                <a:solidFill>
                  <a:srgbClr val="000000"/>
                </a:solidFill>
                <a:effectLst/>
                <a:uLnTx/>
                <a:uFillTx/>
                <a:ea typeface="ＭＳ Ｐゴシック" pitchFamily="1" charset="-128"/>
                <a:cs typeface="+mn-cs"/>
              </a:rPr>
              <a:t>: </a:t>
            </a:r>
            <a:r>
              <a:rPr kumimoji="0" lang="en-US" sz="1200" b="1" i="0" u="none" strike="noStrike" kern="0" cap="none" spc="0" normalizeH="0" baseline="0" noProof="0" dirty="0">
                <a:ln>
                  <a:noFill/>
                </a:ln>
                <a:solidFill>
                  <a:srgbClr val="FF9900"/>
                </a:solidFill>
                <a:effectLst/>
                <a:uLnTx/>
                <a:uFillTx/>
                <a:ea typeface="ＭＳ Ｐゴシック" pitchFamily="1" charset="-128"/>
                <a:cs typeface="+mn-cs"/>
              </a:rPr>
              <a:t>FAO, ISDR, </a:t>
            </a:r>
            <a:r>
              <a:rPr kumimoji="0" lang="en-US" sz="1200" b="1" i="0" u="none" strike="noStrike" kern="0" cap="none" spc="0" normalizeH="0" baseline="0" noProof="0" dirty="0" smtClean="0">
                <a:ln>
                  <a:noFill/>
                </a:ln>
                <a:solidFill>
                  <a:srgbClr val="FF9900"/>
                </a:solidFill>
                <a:effectLst/>
                <a:uLnTx/>
                <a:uFillTx/>
                <a:ea typeface="ＭＳ Ｐゴシック" pitchFamily="1" charset="-128"/>
                <a:cs typeface="+mn-cs"/>
              </a:rPr>
              <a:t>UNDP,</a:t>
            </a:r>
          </a:p>
          <a:p>
            <a:pPr marL="0" marR="0" lvl="0" indent="0" algn="l" defTabSz="342900" rtl="0" eaLnBrk="0" fontAlgn="auto" latinLnBrk="0" hangingPunct="0">
              <a:lnSpc>
                <a:spcPct val="100000"/>
              </a:lnSpc>
              <a:spcBef>
                <a:spcPct val="20000"/>
              </a:spcBef>
              <a:spcAft>
                <a:spcPts val="0"/>
              </a:spcAft>
              <a:buClrTx/>
              <a:buSzTx/>
              <a:tabLst/>
              <a:defRPr/>
            </a:pPr>
            <a:r>
              <a:rPr lang="en-US" sz="1200" b="1" kern="0" dirty="0">
                <a:solidFill>
                  <a:srgbClr val="FF9900"/>
                </a:solidFill>
                <a:ea typeface="ＭＳ Ｐゴシック" pitchFamily="1" charset="-128"/>
              </a:rPr>
              <a:t> </a:t>
            </a:r>
            <a:r>
              <a:rPr lang="en-US" sz="1200" b="1" kern="0" dirty="0" smtClean="0">
                <a:solidFill>
                  <a:srgbClr val="FF9900"/>
                </a:solidFill>
                <a:ea typeface="ＭＳ Ｐゴシック" pitchFamily="1" charset="-128"/>
              </a:rPr>
              <a:t> </a:t>
            </a:r>
            <a:r>
              <a:rPr kumimoji="0" lang="en-US" sz="1200" b="1" i="0" u="none" strike="noStrike" kern="0" cap="none" spc="0" normalizeH="0" baseline="0" noProof="0" dirty="0" smtClean="0">
                <a:ln>
                  <a:noFill/>
                </a:ln>
                <a:solidFill>
                  <a:srgbClr val="FF9900"/>
                </a:solidFill>
                <a:effectLst/>
                <a:uLnTx/>
                <a:uFillTx/>
                <a:ea typeface="ＭＳ Ｐゴシック" pitchFamily="1" charset="-128"/>
                <a:cs typeface="+mn-cs"/>
              </a:rPr>
              <a:t> UNDRR and</a:t>
            </a:r>
            <a:r>
              <a:rPr kumimoji="0" lang="en-US" sz="1200" b="1" i="0" u="none" strike="noStrike" kern="0" cap="none" spc="0" normalizeH="0" noProof="0" dirty="0" smtClean="0">
                <a:ln>
                  <a:noFill/>
                </a:ln>
                <a:solidFill>
                  <a:srgbClr val="FF9900"/>
                </a:solidFill>
                <a:effectLst/>
                <a:uLnTx/>
                <a:uFillTx/>
                <a:ea typeface="ＭＳ Ｐゴシック" pitchFamily="1" charset="-128"/>
                <a:cs typeface="+mn-cs"/>
              </a:rPr>
              <a:t> UN</a:t>
            </a:r>
            <a:r>
              <a:rPr kumimoji="0" lang="en-US" sz="1200" b="1" i="0" u="none" strike="noStrike" kern="0" cap="none" spc="0" normalizeH="0" baseline="0" noProof="0" dirty="0" smtClean="0">
                <a:ln>
                  <a:noFill/>
                </a:ln>
                <a:solidFill>
                  <a:srgbClr val="FF9900"/>
                </a:solidFill>
                <a:effectLst/>
                <a:uLnTx/>
                <a:uFillTx/>
                <a:ea typeface="ＭＳ Ｐゴシック" pitchFamily="1" charset="-128"/>
                <a:cs typeface="+mn-cs"/>
              </a:rPr>
              <a:t>CCD</a:t>
            </a:r>
            <a:endParaRPr kumimoji="0" lang="en-US" sz="1200" b="1" i="0" u="none" strike="noStrike" kern="0" cap="none" spc="0" normalizeH="0" baseline="0" noProof="0" dirty="0">
              <a:ln>
                <a:noFill/>
              </a:ln>
              <a:solidFill>
                <a:srgbClr val="FF9900"/>
              </a:solidFill>
              <a:effectLst/>
              <a:uLnTx/>
              <a:uFillTx/>
              <a:ea typeface="ＭＳ Ｐゴシック" pitchFamily="1" charset="-128"/>
              <a:cs typeface="+mn-cs"/>
            </a:endParaRPr>
          </a:p>
          <a:p>
            <a:pPr marL="0" marR="0" lvl="0" indent="0" algn="l" defTabSz="342900" rtl="0" eaLnBrk="0" fontAlgn="auto" latinLnBrk="0" hangingPunct="0">
              <a:lnSpc>
                <a:spcPct val="100000"/>
              </a:lnSpc>
              <a:spcBef>
                <a:spcPct val="20000"/>
              </a:spcBef>
              <a:spcAft>
                <a:spcPts val="0"/>
              </a:spcAft>
              <a:buClrTx/>
              <a:buSzTx/>
              <a:buFont typeface="Arial" pitchFamily="34" charset="0"/>
              <a:buChar char="•"/>
              <a:tabLst/>
              <a:defRPr/>
            </a:pPr>
            <a:r>
              <a:rPr kumimoji="0" lang="en-US" sz="1200" b="0" i="0" u="none" strike="noStrike" kern="0" cap="none" spc="0" normalizeH="0" baseline="0" noProof="0" dirty="0">
                <a:ln>
                  <a:noFill/>
                </a:ln>
                <a:solidFill>
                  <a:srgbClr val="000000"/>
                </a:solidFill>
                <a:effectLst/>
                <a:uLnTx/>
                <a:uFillTx/>
                <a:ea typeface="ＭＳ Ｐゴシック" pitchFamily="1" charset="-128"/>
                <a:cs typeface="+mn-cs"/>
              </a:rPr>
              <a:t>  </a:t>
            </a:r>
            <a:r>
              <a:rPr kumimoji="0" lang="en-US" sz="1200" b="1" i="1" u="none" strike="noStrike" kern="0" cap="none" spc="0" normalizeH="0" baseline="0" noProof="0" dirty="0">
                <a:ln>
                  <a:noFill/>
                </a:ln>
                <a:solidFill>
                  <a:srgbClr val="000000"/>
                </a:solidFill>
                <a:effectLst/>
                <a:uLnTx/>
                <a:uFillTx/>
                <a:ea typeface="ＭＳ Ｐゴシック" pitchFamily="1" charset="-128"/>
                <a:cs typeface="+mn-cs"/>
              </a:rPr>
              <a:t>World Meteorological </a:t>
            </a:r>
            <a:r>
              <a:rPr kumimoji="0" lang="en-US" sz="1200" b="1" i="1" u="none" strike="noStrike" kern="0" cap="none" spc="0" normalizeH="0" baseline="0" noProof="0" dirty="0" smtClean="0">
                <a:ln>
                  <a:noFill/>
                </a:ln>
                <a:solidFill>
                  <a:srgbClr val="000000"/>
                </a:solidFill>
                <a:effectLst/>
                <a:uLnTx/>
                <a:uFillTx/>
                <a:ea typeface="ＭＳ Ｐゴシック" pitchFamily="1" charset="-128"/>
                <a:cs typeface="+mn-cs"/>
              </a:rPr>
              <a:t>Organization</a:t>
            </a:r>
            <a:endParaRPr kumimoji="0" lang="en-US" sz="1200" b="0" i="0" u="none" strike="noStrike" kern="0" cap="none" spc="0" normalizeH="0" baseline="0" noProof="0" dirty="0">
              <a:ln>
                <a:noFill/>
              </a:ln>
              <a:solidFill>
                <a:srgbClr val="000000"/>
              </a:solidFill>
              <a:effectLst/>
              <a:uLnTx/>
              <a:uFillTx/>
              <a:ea typeface="ＭＳ Ｐゴシック" pitchFamily="1" charset="-128"/>
              <a:cs typeface="+mn-cs"/>
            </a:endParaRPr>
          </a:p>
          <a:p>
            <a:pPr marL="0" marR="0" lvl="0" indent="0" algn="l" defTabSz="342900" rtl="0" eaLnBrk="0" fontAlgn="auto" latinLnBrk="0" hangingPunct="0">
              <a:lnSpc>
                <a:spcPct val="100000"/>
              </a:lnSpc>
              <a:spcBef>
                <a:spcPct val="20000"/>
              </a:spcBef>
              <a:spcAft>
                <a:spcPts val="0"/>
              </a:spcAft>
              <a:buClrTx/>
              <a:buSzTx/>
              <a:buFont typeface="Arial" pitchFamily="34" charset="0"/>
              <a:buChar char="•"/>
              <a:tabLst/>
              <a:defRPr/>
            </a:pPr>
            <a:r>
              <a:rPr kumimoji="0" lang="en-US" sz="1200" b="0" i="0" u="none" strike="noStrike" kern="0" cap="none" spc="0" normalizeH="0" baseline="0" noProof="0" dirty="0">
                <a:ln>
                  <a:noFill/>
                </a:ln>
                <a:solidFill>
                  <a:srgbClr val="000000"/>
                </a:solidFill>
                <a:effectLst/>
                <a:uLnTx/>
                <a:uFillTx/>
                <a:ea typeface="ＭＳ Ｐゴシック" pitchFamily="1" charset="-128"/>
                <a:cs typeface="+mn-cs"/>
              </a:rPr>
              <a:t>  </a:t>
            </a:r>
            <a:r>
              <a:rPr kumimoji="0" lang="en-US" sz="1200" b="1" i="1" u="none" strike="noStrike" kern="0" cap="none" spc="0" normalizeH="0" baseline="0" noProof="0" dirty="0" smtClean="0">
                <a:ln>
                  <a:noFill/>
                </a:ln>
                <a:solidFill>
                  <a:srgbClr val="000000"/>
                </a:solidFill>
                <a:effectLst/>
                <a:uLnTx/>
                <a:uFillTx/>
                <a:ea typeface="ＭＳ Ｐゴシック" pitchFamily="1" charset="-128"/>
                <a:cs typeface="+mn-cs"/>
              </a:rPr>
              <a:t>USAID</a:t>
            </a:r>
          </a:p>
          <a:p>
            <a:pPr marL="0" marR="0" lvl="0" indent="0" algn="l" defTabSz="342900" rtl="0" eaLnBrk="0" fontAlgn="auto" latinLnBrk="0" hangingPunct="0">
              <a:lnSpc>
                <a:spcPct val="100000"/>
              </a:lnSpc>
              <a:spcBef>
                <a:spcPct val="20000"/>
              </a:spcBef>
              <a:spcAft>
                <a:spcPts val="0"/>
              </a:spcAft>
              <a:buClrTx/>
              <a:buSzTx/>
              <a:buFont typeface="Arial" pitchFamily="34" charset="0"/>
              <a:buChar char="•"/>
              <a:tabLst/>
              <a:defRPr/>
            </a:pPr>
            <a:r>
              <a:rPr kumimoji="0" lang="en-US" sz="1200" b="1" i="1" u="none" strike="noStrike" kern="0" cap="none" spc="0" normalizeH="0" baseline="0" noProof="0" dirty="0">
                <a:ln>
                  <a:noFill/>
                </a:ln>
                <a:solidFill>
                  <a:srgbClr val="000000"/>
                </a:solidFill>
                <a:effectLst/>
                <a:uLnTx/>
                <a:uFillTx/>
                <a:ea typeface="ＭＳ Ｐゴシック" pitchFamily="1" charset="-128"/>
                <a:cs typeface="+mn-cs"/>
              </a:rPr>
              <a:t> </a:t>
            </a:r>
            <a:r>
              <a:rPr kumimoji="0" lang="en-US" sz="1200" b="1" i="1" u="none" strike="noStrike" kern="0" cap="none" spc="0" normalizeH="0" baseline="0" noProof="0" dirty="0" smtClean="0">
                <a:ln>
                  <a:noFill/>
                </a:ln>
                <a:solidFill>
                  <a:srgbClr val="000000"/>
                </a:solidFill>
                <a:effectLst/>
                <a:uLnTx/>
                <a:uFillTx/>
                <a:ea typeface="ＭＳ Ｐゴシック" pitchFamily="1" charset="-128"/>
                <a:cs typeface="+mn-cs"/>
              </a:rPr>
              <a:t> World </a:t>
            </a:r>
            <a:r>
              <a:rPr kumimoji="0" lang="en-US" sz="1200" b="1" i="1" u="none" strike="noStrike" kern="0" cap="none" spc="0" normalizeH="0" baseline="0" noProof="0" dirty="0">
                <a:ln>
                  <a:noFill/>
                </a:ln>
                <a:solidFill>
                  <a:srgbClr val="000000"/>
                </a:solidFill>
                <a:effectLst/>
                <a:uLnTx/>
                <a:uFillTx/>
                <a:ea typeface="ＭＳ Ｐゴシック" pitchFamily="1" charset="-128"/>
                <a:cs typeface="+mn-cs"/>
              </a:rPr>
              <a:t>Bank</a:t>
            </a:r>
          </a:p>
          <a:p>
            <a:pPr marL="0" marR="0" lvl="0" indent="0" algn="l" defTabSz="342900" rtl="0" eaLnBrk="0" fontAlgn="auto" latinLnBrk="0" hangingPunct="0">
              <a:lnSpc>
                <a:spcPct val="100000"/>
              </a:lnSpc>
              <a:spcBef>
                <a:spcPct val="20000"/>
              </a:spcBef>
              <a:spcAft>
                <a:spcPts val="0"/>
              </a:spcAft>
              <a:buClrTx/>
              <a:buSzTx/>
              <a:buFont typeface="Arial" pitchFamily="34" charset="0"/>
              <a:buChar char="•"/>
              <a:tabLst/>
              <a:defRPr/>
            </a:pPr>
            <a:r>
              <a:rPr kumimoji="0" lang="en-US" sz="1200" b="1" i="1" u="none" strike="noStrike" kern="0" cap="none" spc="0" normalizeH="0" baseline="0" noProof="0" dirty="0">
                <a:ln>
                  <a:noFill/>
                </a:ln>
                <a:solidFill>
                  <a:srgbClr val="000000"/>
                </a:solidFill>
                <a:effectLst/>
                <a:uLnTx/>
                <a:uFillTx/>
                <a:ea typeface="ＭＳ Ｐゴシック" pitchFamily="1" charset="-128"/>
                <a:cs typeface="+mn-cs"/>
              </a:rPr>
              <a:t>  </a:t>
            </a:r>
            <a:r>
              <a:rPr kumimoji="0" lang="en-US" sz="1200" b="1" i="1" u="none" strike="noStrike" kern="0" cap="none" spc="0" normalizeH="0" baseline="0" noProof="0" dirty="0" smtClean="0">
                <a:ln>
                  <a:noFill/>
                </a:ln>
                <a:solidFill>
                  <a:srgbClr val="000000"/>
                </a:solidFill>
                <a:effectLst/>
                <a:uLnTx/>
                <a:uFillTx/>
                <a:ea typeface="ＭＳ Ｐゴシック" pitchFamily="1" charset="-128"/>
                <a:cs typeface="+mn-cs"/>
              </a:rPr>
              <a:t>WMO/Global </a:t>
            </a:r>
            <a:r>
              <a:rPr kumimoji="0" lang="en-US" sz="1200" b="1" i="1" u="none" strike="noStrike" kern="0" cap="none" spc="0" normalizeH="0" baseline="0" noProof="0" dirty="0">
                <a:ln>
                  <a:noFill/>
                </a:ln>
                <a:solidFill>
                  <a:srgbClr val="000000"/>
                </a:solidFill>
                <a:effectLst/>
                <a:uLnTx/>
                <a:uFillTx/>
                <a:ea typeface="ＭＳ Ｐゴシック" pitchFamily="1" charset="-128"/>
                <a:cs typeface="+mn-cs"/>
              </a:rPr>
              <a:t>Water </a:t>
            </a:r>
            <a:r>
              <a:rPr kumimoji="0" lang="en-US" sz="1200" b="1" i="1" u="none" strike="noStrike" kern="0" cap="none" spc="0" normalizeH="0" baseline="0" noProof="0" dirty="0" smtClean="0">
                <a:ln>
                  <a:noFill/>
                </a:ln>
                <a:solidFill>
                  <a:srgbClr val="000000"/>
                </a:solidFill>
                <a:effectLst/>
                <a:uLnTx/>
                <a:uFillTx/>
                <a:ea typeface="ＭＳ Ｐゴシック" pitchFamily="1" charset="-128"/>
                <a:cs typeface="+mn-cs"/>
              </a:rPr>
              <a:t>Partnership:</a:t>
            </a:r>
          </a:p>
          <a:p>
            <a:pPr marL="0" marR="0" lvl="0" indent="0" algn="l" defTabSz="342900" rtl="0" eaLnBrk="0" fontAlgn="auto" latinLnBrk="0" hangingPunct="0">
              <a:lnSpc>
                <a:spcPct val="100000"/>
              </a:lnSpc>
              <a:spcBef>
                <a:spcPct val="20000"/>
              </a:spcBef>
              <a:spcAft>
                <a:spcPts val="0"/>
              </a:spcAft>
              <a:buClrTx/>
              <a:buSzTx/>
              <a:tabLst/>
              <a:defRPr/>
            </a:pPr>
            <a:r>
              <a:rPr lang="en-US" sz="1200" b="1" i="1" kern="0" dirty="0">
                <a:solidFill>
                  <a:srgbClr val="000000"/>
                </a:solidFill>
                <a:ea typeface="ＭＳ Ｐゴシック" pitchFamily="1" charset="-128"/>
              </a:rPr>
              <a:t> </a:t>
            </a:r>
            <a:r>
              <a:rPr lang="en-US" sz="1200" b="1" i="1" kern="0" dirty="0" smtClean="0">
                <a:solidFill>
                  <a:srgbClr val="000000"/>
                </a:solidFill>
                <a:ea typeface="ＭＳ Ｐゴシック" pitchFamily="1" charset="-128"/>
              </a:rPr>
              <a:t> </a:t>
            </a:r>
            <a:r>
              <a:rPr kumimoji="0" lang="en-US" sz="1200" b="1" i="1" u="none" strike="noStrike" kern="0" cap="none" spc="0" normalizeH="0" baseline="0" noProof="0" dirty="0" smtClean="0">
                <a:ln>
                  <a:noFill/>
                </a:ln>
                <a:solidFill>
                  <a:srgbClr val="000000"/>
                </a:solidFill>
                <a:effectLst/>
                <a:uLnTx/>
                <a:uFillTx/>
                <a:ea typeface="ＭＳ Ｐゴシック" pitchFamily="1" charset="-128"/>
                <a:cs typeface="+mn-cs"/>
              </a:rPr>
              <a:t>  Integrated Drought Management</a:t>
            </a:r>
          </a:p>
          <a:p>
            <a:pPr marL="0" marR="0" lvl="0" indent="0" algn="l" defTabSz="342900" rtl="0" eaLnBrk="0" fontAlgn="auto" latinLnBrk="0" hangingPunct="0">
              <a:lnSpc>
                <a:spcPct val="100000"/>
              </a:lnSpc>
              <a:spcBef>
                <a:spcPct val="20000"/>
              </a:spcBef>
              <a:spcAft>
                <a:spcPts val="0"/>
              </a:spcAft>
              <a:buClrTx/>
              <a:buSzTx/>
              <a:tabLst/>
              <a:defRPr/>
            </a:pPr>
            <a:r>
              <a:rPr kumimoji="0" lang="en-US" sz="1200" b="1" i="1" u="none" strike="noStrike" kern="0" cap="none" spc="0" normalizeH="0" baseline="0" noProof="0" dirty="0" smtClean="0">
                <a:ln>
                  <a:noFill/>
                </a:ln>
                <a:solidFill>
                  <a:srgbClr val="000000"/>
                </a:solidFill>
                <a:effectLst/>
                <a:uLnTx/>
                <a:uFillTx/>
                <a:ea typeface="ＭＳ Ｐゴシック" pitchFamily="1" charset="-128"/>
                <a:cs typeface="+mn-cs"/>
              </a:rPr>
              <a:t>    Program (IDMP)</a:t>
            </a:r>
            <a:endParaRPr kumimoji="0" lang="en-US" sz="1200" b="1" i="1" u="none" strike="noStrike" kern="0" cap="none" spc="0" normalizeH="0" baseline="0" noProof="0" dirty="0">
              <a:ln>
                <a:noFill/>
              </a:ln>
              <a:solidFill>
                <a:srgbClr val="000000"/>
              </a:solidFill>
              <a:effectLst/>
              <a:uLnTx/>
              <a:uFillTx/>
              <a:ea typeface="ＭＳ Ｐゴシック" pitchFamily="1" charset="-128"/>
              <a:cs typeface="+mn-cs"/>
            </a:endParaRPr>
          </a:p>
          <a:p>
            <a:pPr marL="0" marR="0" lvl="0" indent="0" algn="l" defTabSz="342900" rtl="0" eaLnBrk="0" fontAlgn="auto" latinLnBrk="0" hangingPunct="0">
              <a:lnSpc>
                <a:spcPct val="100000"/>
              </a:lnSpc>
              <a:spcBef>
                <a:spcPct val="20000"/>
              </a:spcBef>
              <a:spcAft>
                <a:spcPts val="0"/>
              </a:spcAft>
              <a:buClrTx/>
              <a:buSzTx/>
              <a:buFont typeface="Arial" pitchFamily="34" charset="0"/>
              <a:buChar char="•"/>
              <a:tabLst/>
              <a:defRPr/>
            </a:pPr>
            <a:r>
              <a:rPr kumimoji="0" lang="en-US" sz="1200" b="0" i="0" u="none" strike="noStrike" kern="0" cap="none" spc="0" normalizeH="0" baseline="0" noProof="0" dirty="0">
                <a:ln>
                  <a:noFill/>
                </a:ln>
                <a:solidFill>
                  <a:srgbClr val="000000"/>
                </a:solidFill>
                <a:effectLst/>
                <a:uLnTx/>
                <a:uFillTx/>
                <a:ea typeface="ＭＳ Ｐゴシック" pitchFamily="1" charset="-128"/>
                <a:cs typeface="+mn-cs"/>
              </a:rPr>
              <a:t>  </a:t>
            </a:r>
            <a:r>
              <a:rPr kumimoji="0" lang="en-US" sz="1200" b="1" i="0" u="none" strike="noStrike" kern="0" cap="none" spc="0" normalizeH="0" baseline="0" noProof="0" dirty="0">
                <a:ln>
                  <a:noFill/>
                </a:ln>
                <a:solidFill>
                  <a:srgbClr val="000000"/>
                </a:solidFill>
                <a:effectLst/>
                <a:uLnTx/>
                <a:uFillTx/>
                <a:ea typeface="ＭＳ Ｐゴシック" pitchFamily="1" charset="-128"/>
                <a:cs typeface="+mn-cs"/>
              </a:rPr>
              <a:t>Various regional and national </a:t>
            </a:r>
            <a:r>
              <a:rPr kumimoji="0" lang="en-US" sz="1200" b="1" i="0" u="none" strike="noStrike" kern="0" cap="none" spc="0" normalizeH="0" baseline="0" noProof="0" dirty="0" smtClean="0">
                <a:ln>
                  <a:noFill/>
                </a:ln>
                <a:solidFill>
                  <a:srgbClr val="000000"/>
                </a:solidFill>
                <a:effectLst/>
                <a:uLnTx/>
                <a:uFillTx/>
                <a:ea typeface="ＭＳ Ｐゴシック" pitchFamily="1" charset="-128"/>
                <a:cs typeface="+mn-cs"/>
              </a:rPr>
              <a:t>climate</a:t>
            </a:r>
          </a:p>
          <a:p>
            <a:pPr marL="0" marR="0" lvl="0" indent="0" algn="l" defTabSz="342900" rtl="0" eaLnBrk="0" fontAlgn="auto" latinLnBrk="0" hangingPunct="0">
              <a:lnSpc>
                <a:spcPct val="100000"/>
              </a:lnSpc>
              <a:spcBef>
                <a:spcPct val="20000"/>
              </a:spcBef>
              <a:spcAft>
                <a:spcPts val="0"/>
              </a:spcAft>
              <a:buClrTx/>
              <a:buSzTx/>
              <a:tabLst/>
              <a:defRPr/>
            </a:pPr>
            <a:r>
              <a:rPr lang="en-US" sz="1200" b="1" kern="0" dirty="0">
                <a:solidFill>
                  <a:srgbClr val="000000"/>
                </a:solidFill>
                <a:ea typeface="ＭＳ Ｐゴシック" pitchFamily="1" charset="-128"/>
              </a:rPr>
              <a:t> </a:t>
            </a:r>
            <a:r>
              <a:rPr lang="en-US" sz="1200" b="1" kern="0" dirty="0" smtClean="0">
                <a:solidFill>
                  <a:srgbClr val="000000"/>
                </a:solidFill>
                <a:ea typeface="ＭＳ Ｐゴシック" pitchFamily="1" charset="-128"/>
              </a:rPr>
              <a:t> </a:t>
            </a:r>
            <a:r>
              <a:rPr kumimoji="0" lang="en-US" sz="1200" b="1" i="0" u="none" strike="noStrike" kern="0" cap="none" spc="0" normalizeH="0" baseline="0" noProof="0" dirty="0" smtClean="0">
                <a:ln>
                  <a:noFill/>
                </a:ln>
                <a:solidFill>
                  <a:srgbClr val="000000"/>
                </a:solidFill>
                <a:effectLst/>
                <a:uLnTx/>
                <a:uFillTx/>
                <a:ea typeface="ＭＳ Ｐゴシック" pitchFamily="1" charset="-128"/>
                <a:cs typeface="+mn-cs"/>
              </a:rPr>
              <a:t> </a:t>
            </a:r>
            <a:r>
              <a:rPr kumimoji="0" lang="en-US" sz="1200" b="1" i="0" u="none" strike="noStrike" kern="0" cap="none" spc="0" normalizeH="0" baseline="0" noProof="0" dirty="0">
                <a:ln>
                  <a:noFill/>
                </a:ln>
                <a:solidFill>
                  <a:srgbClr val="000000"/>
                </a:solidFill>
                <a:effectLst/>
                <a:uLnTx/>
                <a:uFillTx/>
                <a:ea typeface="ＭＳ Ｐゴシック" pitchFamily="1" charset="-128"/>
                <a:cs typeface="+mn-cs"/>
              </a:rPr>
              <a:t>centers</a:t>
            </a:r>
          </a:p>
          <a:p>
            <a:pPr marL="0" marR="0" lvl="0" indent="0" algn="l" defTabSz="342900" rtl="0" eaLnBrk="0" fontAlgn="auto" latinLnBrk="0" hangingPunct="0">
              <a:lnSpc>
                <a:spcPct val="100000"/>
              </a:lnSpc>
              <a:spcBef>
                <a:spcPct val="20000"/>
              </a:spcBef>
              <a:spcAft>
                <a:spcPts val="0"/>
              </a:spcAft>
              <a:buClrTx/>
              <a:buSzTx/>
              <a:buFont typeface="Arial" pitchFamily="34" charset="0"/>
              <a:buChar char="•"/>
              <a:tabLst/>
              <a:defRPr/>
            </a:pPr>
            <a:r>
              <a:rPr kumimoji="0" lang="en-US" sz="1200" b="1" i="0" u="none" strike="noStrike" kern="0" cap="none" spc="0" normalizeH="0" baseline="0" noProof="0" dirty="0">
                <a:ln>
                  <a:noFill/>
                </a:ln>
                <a:solidFill>
                  <a:srgbClr val="000000"/>
                </a:solidFill>
                <a:effectLst/>
                <a:uLnTx/>
                <a:uFillTx/>
                <a:ea typeface="ＭＳ Ｐゴシック" pitchFamily="1" charset="-128"/>
                <a:cs typeface="+mn-cs"/>
              </a:rPr>
              <a:t>  Numerous government agencies </a:t>
            </a:r>
            <a:r>
              <a:rPr kumimoji="0" lang="en-US" sz="1200" b="1" i="0" u="none" strike="noStrike" kern="0" cap="none" spc="0" normalizeH="0" baseline="0" noProof="0" dirty="0" smtClean="0">
                <a:ln>
                  <a:noFill/>
                </a:ln>
                <a:solidFill>
                  <a:srgbClr val="000000"/>
                </a:solidFill>
                <a:effectLst/>
                <a:uLnTx/>
                <a:uFillTx/>
                <a:ea typeface="ＭＳ Ｐゴシック" pitchFamily="1" charset="-128"/>
                <a:cs typeface="+mn-cs"/>
              </a:rPr>
              <a:t>and</a:t>
            </a:r>
          </a:p>
          <a:p>
            <a:pPr marL="0" marR="0" lvl="0" indent="0" algn="l" defTabSz="342900" rtl="0" eaLnBrk="0" fontAlgn="auto" latinLnBrk="0" hangingPunct="0">
              <a:lnSpc>
                <a:spcPct val="100000"/>
              </a:lnSpc>
              <a:spcBef>
                <a:spcPct val="20000"/>
              </a:spcBef>
              <a:spcAft>
                <a:spcPts val="0"/>
              </a:spcAft>
              <a:buClrTx/>
              <a:buSzTx/>
              <a:tabLst/>
              <a:defRPr/>
            </a:pPr>
            <a:r>
              <a:rPr lang="en-US" sz="1200" b="1" kern="0" dirty="0">
                <a:solidFill>
                  <a:srgbClr val="000000"/>
                </a:solidFill>
                <a:ea typeface="ＭＳ Ｐゴシック" pitchFamily="1" charset="-128"/>
              </a:rPr>
              <a:t> </a:t>
            </a:r>
            <a:r>
              <a:rPr lang="en-US" sz="1200" b="1" kern="0" dirty="0" smtClean="0">
                <a:solidFill>
                  <a:srgbClr val="000000"/>
                </a:solidFill>
                <a:ea typeface="ＭＳ Ｐゴシック" pitchFamily="1" charset="-128"/>
              </a:rPr>
              <a:t>  </a:t>
            </a:r>
            <a:r>
              <a:rPr kumimoji="0" lang="en-US" sz="1200" b="1" i="0" u="none" strike="noStrike" kern="0" cap="none" spc="0" normalizeH="0" baseline="0" noProof="0" dirty="0" smtClean="0">
                <a:ln>
                  <a:noFill/>
                </a:ln>
                <a:solidFill>
                  <a:srgbClr val="000000"/>
                </a:solidFill>
                <a:effectLst/>
                <a:uLnTx/>
                <a:uFillTx/>
                <a:ea typeface="ＭＳ Ｐゴシック" pitchFamily="1" charset="-128"/>
                <a:cs typeface="+mn-cs"/>
              </a:rPr>
              <a:t> universities</a:t>
            </a:r>
            <a:r>
              <a:rPr kumimoji="0" lang="en-US" sz="1200" b="1" i="0" u="none" strike="noStrike" kern="0" cap="none" spc="0" normalizeH="0" noProof="0" dirty="0" smtClean="0">
                <a:ln>
                  <a:noFill/>
                </a:ln>
                <a:solidFill>
                  <a:srgbClr val="000000"/>
                </a:solidFill>
                <a:effectLst/>
                <a:uLnTx/>
                <a:uFillTx/>
                <a:ea typeface="ＭＳ Ｐゴシック" pitchFamily="1" charset="-128"/>
                <a:cs typeface="+mn-cs"/>
              </a:rPr>
              <a:t> </a:t>
            </a:r>
            <a:r>
              <a:rPr kumimoji="0" lang="en-US" sz="1200" b="1" i="0" u="none" strike="noStrike" kern="0" cap="none" spc="0" normalizeH="0" baseline="0" noProof="0" dirty="0" smtClean="0">
                <a:ln>
                  <a:noFill/>
                </a:ln>
                <a:solidFill>
                  <a:srgbClr val="000000"/>
                </a:solidFill>
                <a:effectLst/>
                <a:uLnTx/>
                <a:uFillTx/>
                <a:ea typeface="ＭＳ Ｐゴシック" pitchFamily="1" charset="-128"/>
                <a:cs typeface="+mn-cs"/>
              </a:rPr>
              <a:t>in </a:t>
            </a:r>
            <a:r>
              <a:rPr kumimoji="0" lang="en-US" sz="1200" b="1" i="0" u="none" strike="noStrike" kern="0" cap="none" spc="0" normalizeH="0" baseline="0" noProof="0" dirty="0">
                <a:ln>
                  <a:noFill/>
                </a:ln>
                <a:solidFill>
                  <a:srgbClr val="000000"/>
                </a:solidFill>
                <a:effectLst/>
                <a:uLnTx/>
                <a:uFillTx/>
                <a:ea typeface="ＭＳ Ｐゴシック" pitchFamily="1" charset="-128"/>
                <a:cs typeface="+mn-cs"/>
              </a:rPr>
              <a:t>different countries</a:t>
            </a:r>
          </a:p>
        </p:txBody>
      </p:sp>
      <p:sp>
        <p:nvSpPr>
          <p:cNvPr id="5" name="TextBox 4"/>
          <p:cNvSpPr txBox="1"/>
          <p:nvPr/>
        </p:nvSpPr>
        <p:spPr>
          <a:xfrm>
            <a:off x="312983" y="411172"/>
            <a:ext cx="154650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Where We Work</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354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81370" name="Rectangle 92">
            <a:extLst>
              <a:ext uri="{FF2B5EF4-FFF2-40B4-BE49-F238E27FC236}">
                <a16:creationId xmlns:a16="http://schemas.microsoft.com/office/drawing/2014/main" id="{D6B0556C-EDDA-4AD7-A9F0-EC585BB126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81371" name="Rectangle 94">
            <a:extLst>
              <a:ext uri="{FF2B5EF4-FFF2-40B4-BE49-F238E27FC236}">
                <a16:creationId xmlns:a16="http://schemas.microsoft.com/office/drawing/2014/main" id="{A1FBEA1B-AE36-47D5-9EA3-95281C4BF5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81372" name="Straight Connector 96">
            <a:extLst>
              <a:ext uri="{FF2B5EF4-FFF2-40B4-BE49-F238E27FC236}">
                <a16:creationId xmlns:a16="http://schemas.microsoft.com/office/drawing/2014/main" id="{CC4B31EB-2D22-4179-9EA2-70222E5194C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81373" name="Rectangle 98">
            <a:extLst>
              <a:ext uri="{FF2B5EF4-FFF2-40B4-BE49-F238E27FC236}">
                <a16:creationId xmlns:a16="http://schemas.microsoft.com/office/drawing/2014/main" id="{CECF0FC6-D57B-48B6-9036-F4FFD91A4B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p:cNvSpPr txBox="1"/>
          <p:nvPr/>
        </p:nvSpPr>
        <p:spPr>
          <a:xfrm>
            <a:off x="368968" y="509136"/>
            <a:ext cx="7380420" cy="740528"/>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4800" b="1" i="0" u="none" strike="noStrike" kern="1200" cap="none" spc="-50" normalizeH="0" baseline="0" noProof="0" dirty="0">
                <a:ln>
                  <a:noFill/>
                </a:ln>
                <a:solidFill>
                  <a:srgbClr val="649648">
                    <a:lumMod val="75000"/>
                  </a:srgbClr>
                </a:solidFill>
                <a:effectLst/>
                <a:uLnTx/>
                <a:uFillTx/>
                <a:ea typeface="+mn-ea"/>
                <a:cs typeface="Arial" panose="020B0604020202020204" pitchFamily="34" charset="0"/>
              </a:rPr>
              <a:t>Drought Planning Context</a:t>
            </a:r>
          </a:p>
        </p:txBody>
      </p:sp>
      <p:sp>
        <p:nvSpPr>
          <p:cNvPr id="1081368" name="Rectangle 24"/>
          <p:cNvSpPr>
            <a:spLocks noChangeArrowheads="1"/>
          </p:cNvSpPr>
          <p:nvPr/>
        </p:nvSpPr>
        <p:spPr bwMode="auto">
          <a:xfrm>
            <a:off x="680693" y="1637101"/>
            <a:ext cx="7328474" cy="491316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fontScale="92500" lnSpcReduction="10000"/>
          </a:bodyPr>
          <a:lstStyle/>
          <a:p>
            <a:pPr marL="0" marR="0" lvl="0" indent="0" algn="l" defTabSz="914400" rtl="0" eaLnBrk="1" fontAlgn="auto" latinLnBrk="0" hangingPunct="1">
              <a:lnSpc>
                <a:spcPct val="100000"/>
              </a:lnSpc>
              <a:spcBef>
                <a:spcPts val="0"/>
              </a:spcBef>
              <a:spcAft>
                <a:spcPts val="1200"/>
              </a:spcAft>
              <a:buClr>
                <a:srgbClr val="5764AD"/>
              </a:buClr>
              <a:buSzTx/>
              <a:buFont typeface="Calibri" panose="020F0502020204030204" pitchFamily="34" charset="0"/>
              <a:buNone/>
              <a:tabLst/>
              <a:defRPr/>
            </a:pPr>
            <a:r>
              <a:rPr kumimoji="0" lang="en-US" sz="2800" b="0" i="0" u="none" strike="noStrike" kern="1200" cap="none" spc="0" normalizeH="0" baseline="0" noProof="0" dirty="0">
                <a:ln>
                  <a:noFill/>
                </a:ln>
                <a:solidFill>
                  <a:srgbClr val="000000">
                    <a:lumMod val="75000"/>
                    <a:lumOff val="25000"/>
                  </a:srgbClr>
                </a:solidFill>
                <a:effectLst/>
                <a:uLnTx/>
                <a:uFillTx/>
                <a:ea typeface="+mn-ea"/>
                <a:cs typeface="Arial" panose="020B0604020202020204" pitchFamily="34" charset="0"/>
              </a:rPr>
              <a:t>Planning is undertaken within a range of contexts</a:t>
            </a:r>
          </a:p>
          <a:p>
            <a:pPr marL="742950" marR="0" lvl="1" indent="-285750" algn="l" defTabSz="914400" rtl="0" eaLnBrk="1" fontAlgn="auto" latinLnBrk="0" hangingPunct="1">
              <a:lnSpc>
                <a:spcPct val="100000"/>
              </a:lnSpc>
              <a:spcBef>
                <a:spcPts val="0"/>
              </a:spcBef>
              <a:spcAft>
                <a:spcPts val="1200"/>
              </a:spcAft>
              <a:buClr>
                <a:srgbClr val="5764AD"/>
              </a:buClr>
              <a:buSzTx/>
              <a:buFont typeface="Calibri" panose="020F0502020204030204" pitchFamily="34" charset="0"/>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ea typeface="+mn-ea"/>
                <a:cs typeface="Arial" panose="020B0604020202020204" pitchFamily="34" charset="0"/>
              </a:rPr>
              <a:t>Legislation or agency mandate</a:t>
            </a:r>
          </a:p>
          <a:p>
            <a:pPr marL="742950" marR="0" lvl="1" indent="-285750" algn="l" defTabSz="914400" rtl="0" eaLnBrk="1" fontAlgn="auto" latinLnBrk="0" hangingPunct="1">
              <a:lnSpc>
                <a:spcPct val="100000"/>
              </a:lnSpc>
              <a:spcBef>
                <a:spcPts val="0"/>
              </a:spcBef>
              <a:spcAft>
                <a:spcPts val="1200"/>
              </a:spcAft>
              <a:buClr>
                <a:srgbClr val="5764AD"/>
              </a:buClr>
              <a:buSzTx/>
              <a:buFont typeface="Calibri" panose="020F0502020204030204" pitchFamily="34" charset="0"/>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ea typeface="+mn-ea"/>
                <a:cs typeface="Arial" panose="020B0604020202020204" pitchFamily="34" charset="0"/>
              </a:rPr>
              <a:t>Stakeholder-driven (grassroots)</a:t>
            </a:r>
          </a:p>
          <a:p>
            <a:pPr marL="742950" marR="0" lvl="1" indent="-285750" algn="l" defTabSz="914400" rtl="0" eaLnBrk="1" fontAlgn="auto" latinLnBrk="0" hangingPunct="1">
              <a:lnSpc>
                <a:spcPct val="100000"/>
              </a:lnSpc>
              <a:spcBef>
                <a:spcPts val="0"/>
              </a:spcBef>
              <a:spcAft>
                <a:spcPts val="1200"/>
              </a:spcAft>
              <a:buClr>
                <a:srgbClr val="5764AD"/>
              </a:buClr>
              <a:buSzTx/>
              <a:buFont typeface="Calibri" panose="020F0502020204030204" pitchFamily="34" charset="0"/>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ea typeface="+mn-ea"/>
                <a:cs typeface="Arial" panose="020B0604020202020204" pitchFamily="34" charset="0"/>
              </a:rPr>
              <a:t>Substantial or limited funding</a:t>
            </a:r>
          </a:p>
          <a:p>
            <a:pPr marL="742950" marR="0" lvl="1" indent="-285750" algn="l" defTabSz="914400" rtl="0" eaLnBrk="1" fontAlgn="auto" latinLnBrk="0" hangingPunct="1">
              <a:lnSpc>
                <a:spcPct val="100000"/>
              </a:lnSpc>
              <a:spcBef>
                <a:spcPts val="0"/>
              </a:spcBef>
              <a:spcAft>
                <a:spcPts val="1200"/>
              </a:spcAft>
              <a:buClr>
                <a:srgbClr val="5764AD"/>
              </a:buClr>
              <a:buSzTx/>
              <a:buFont typeface="Calibri" panose="020F0502020204030204" pitchFamily="34" charset="0"/>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ea typeface="+mn-ea"/>
                <a:cs typeface="Arial" panose="020B0604020202020204" pitchFamily="34" charset="0"/>
              </a:rPr>
              <a:t>Covering a few or broad range of sectors </a:t>
            </a:r>
          </a:p>
          <a:p>
            <a:pPr marL="457200" marR="0" lvl="1" indent="0" algn="l" defTabSz="914400" rtl="0" eaLnBrk="1" fontAlgn="auto" latinLnBrk="0" hangingPunct="1">
              <a:lnSpc>
                <a:spcPct val="100000"/>
              </a:lnSpc>
              <a:spcBef>
                <a:spcPts val="0"/>
              </a:spcBef>
              <a:spcAft>
                <a:spcPts val="1200"/>
              </a:spcAft>
              <a:buClr>
                <a:srgbClr val="5764AD"/>
              </a:buClr>
              <a:buSzTx/>
              <a:buFontTx/>
              <a:buNone/>
              <a:tabLst/>
              <a:defRPr/>
            </a:pPr>
            <a:r>
              <a:rPr kumimoji="0" lang="en-US" sz="2800" b="0" i="0" u="none" strike="noStrike" kern="1200" cap="none" spc="0" normalizeH="0" baseline="0" noProof="0" dirty="0">
                <a:ln>
                  <a:noFill/>
                </a:ln>
                <a:solidFill>
                  <a:srgbClr val="000000">
                    <a:lumMod val="75000"/>
                    <a:lumOff val="25000"/>
                  </a:srgbClr>
                </a:solidFill>
                <a:effectLst/>
                <a:uLnTx/>
                <a:uFillTx/>
                <a:ea typeface="+mn-ea"/>
                <a:cs typeface="Arial" panose="020B0604020202020204" pitchFamily="34" charset="0"/>
              </a:rPr>
              <a:t>     (e.g., ag, water, fire, energy, health, etc.)</a:t>
            </a:r>
          </a:p>
          <a:p>
            <a:pPr marL="742950" marR="0" lvl="1" indent="-285750" algn="l" defTabSz="914400" rtl="0" eaLnBrk="1" fontAlgn="auto" latinLnBrk="0" hangingPunct="1">
              <a:lnSpc>
                <a:spcPct val="100000"/>
              </a:lnSpc>
              <a:spcBef>
                <a:spcPts val="0"/>
              </a:spcBef>
              <a:spcAft>
                <a:spcPts val="1200"/>
              </a:spcAft>
              <a:buClr>
                <a:srgbClr val="5764AD"/>
              </a:buClr>
              <a:buSzTx/>
              <a:buFont typeface="Calibri" panose="020F0502020204030204" pitchFamily="34" charset="0"/>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ea typeface="+mn-ea"/>
                <a:cs typeface="Arial" panose="020B0604020202020204" pitchFamily="34" charset="0"/>
              </a:rPr>
              <a:t>Short time-frame or multi-year effort</a:t>
            </a:r>
          </a:p>
          <a:p>
            <a:pPr marL="742950" marR="0" lvl="1" indent="-285750" algn="l" defTabSz="914400" rtl="0" eaLnBrk="1" fontAlgn="auto" latinLnBrk="0" hangingPunct="1">
              <a:lnSpc>
                <a:spcPct val="100000"/>
              </a:lnSpc>
              <a:spcBef>
                <a:spcPts val="0"/>
              </a:spcBef>
              <a:spcAft>
                <a:spcPts val="1200"/>
              </a:spcAft>
              <a:buClr>
                <a:srgbClr val="5764AD"/>
              </a:buClr>
              <a:buSzTx/>
              <a:buFont typeface="Calibri" panose="020F0502020204030204" pitchFamily="34" charset="0"/>
              <a:buChar char="•"/>
              <a:tabLst/>
              <a:defRPr/>
            </a:pPr>
            <a:r>
              <a:rPr kumimoji="0" lang="en-US" sz="2800" b="0" i="0" u="none" strike="noStrike" kern="1200" cap="none" spc="0" normalizeH="0" baseline="0" noProof="0" dirty="0">
                <a:ln>
                  <a:noFill/>
                </a:ln>
                <a:solidFill>
                  <a:srgbClr val="000000">
                    <a:lumMod val="75000"/>
                    <a:lumOff val="25000"/>
                  </a:srgbClr>
                </a:solidFill>
                <a:effectLst/>
                <a:uLnTx/>
                <a:uFillTx/>
                <a:ea typeface="+mn-ea"/>
                <a:cs typeface="Arial" panose="020B0604020202020204" pitchFamily="34" charset="0"/>
              </a:rPr>
              <a:t>Stand-alone or part of another </a:t>
            </a:r>
            <a:r>
              <a:rPr kumimoji="0" lang="en-US" sz="2800" b="0" i="0" u="none" strike="noStrike" kern="1200" cap="none" spc="0" normalizeH="0" baseline="0" noProof="0" dirty="0" smtClean="0">
                <a:ln>
                  <a:noFill/>
                </a:ln>
                <a:solidFill>
                  <a:srgbClr val="000000">
                    <a:lumMod val="75000"/>
                    <a:lumOff val="25000"/>
                  </a:srgbClr>
                </a:solidFill>
                <a:effectLst/>
                <a:uLnTx/>
                <a:uFillTx/>
                <a:ea typeface="+mn-ea"/>
                <a:cs typeface="Arial" panose="020B0604020202020204" pitchFamily="34" charset="0"/>
              </a:rPr>
              <a:t>plan</a:t>
            </a:r>
          </a:p>
          <a:p>
            <a:pPr marL="742950" marR="0" lvl="1" indent="-285750" algn="l" defTabSz="914400" rtl="0" eaLnBrk="1" fontAlgn="auto" latinLnBrk="0" hangingPunct="1">
              <a:lnSpc>
                <a:spcPct val="100000"/>
              </a:lnSpc>
              <a:spcBef>
                <a:spcPts val="0"/>
              </a:spcBef>
              <a:spcAft>
                <a:spcPts val="1200"/>
              </a:spcAft>
              <a:buClr>
                <a:srgbClr val="5764AD"/>
              </a:buClr>
              <a:buSzTx/>
              <a:buFont typeface="Calibri" panose="020F0502020204030204" pitchFamily="34" charset="0"/>
              <a:buChar char="•"/>
              <a:tabLst/>
              <a:defRPr/>
            </a:pPr>
            <a:r>
              <a:rPr lang="en-US" sz="2800" b="1" i="1" dirty="0" smtClean="0">
                <a:solidFill>
                  <a:srgbClr val="C00000"/>
                </a:solidFill>
                <a:cs typeface="Arial" panose="020B0604020202020204" pitchFamily="34" charset="0"/>
              </a:rPr>
              <a:t>No one size fits all or prescribed approach!</a:t>
            </a:r>
            <a:endParaRPr kumimoji="0" lang="en-US" sz="2800" b="1" i="1" u="none" strike="noStrike" kern="1200" cap="none" spc="0" normalizeH="0" baseline="0" noProof="0" dirty="0">
              <a:ln>
                <a:noFill/>
              </a:ln>
              <a:solidFill>
                <a:srgbClr val="C00000"/>
              </a:solidFill>
              <a:effectLst/>
              <a:uLnTx/>
              <a:uFillTx/>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
                <a:srgbClr val="5764AD"/>
              </a:buClr>
              <a:buSzTx/>
              <a:buFont typeface="Calibri" panose="020F0502020204030204" pitchFamily="34" charset="0"/>
              <a:buNone/>
              <a:tabLst/>
              <a:defRPr/>
            </a:pPr>
            <a:endParaRPr kumimoji="0" lang="en-US" sz="1400" b="1"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
                <a:srgbClr val="5764AD"/>
              </a:buClr>
              <a:buSzTx/>
              <a:buFont typeface="Calibri" panose="020F0502020204030204" pitchFamily="34" charset="0"/>
              <a:buNone/>
              <a:tabLst/>
              <a:defRPr/>
            </a:pPr>
            <a:endParaRPr kumimoji="0" lang="en-US"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1081374" name="Rectangle 100">
            <a:extLst>
              <a:ext uri="{FF2B5EF4-FFF2-40B4-BE49-F238E27FC236}">
                <a16:creationId xmlns:a16="http://schemas.microsoft.com/office/drawing/2014/main" id="{717A211C-5863-4303-AC3D-AEBFDF6D6A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81375" name="Rectangle 102">
            <a:extLst>
              <a:ext uri="{FF2B5EF4-FFF2-40B4-BE49-F238E27FC236}">
                <a16:creationId xmlns:a16="http://schemas.microsoft.com/office/drawing/2014/main" id="{087519CD-2FFF-42E3-BB0C-FEAA828BA5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189EDB28-8F81-4A08-94D9-33A41CC1E059}"/>
              </a:ext>
            </a:extLst>
          </p:cNvPr>
          <p:cNvSpPr txBox="1"/>
          <p:nvPr/>
        </p:nvSpPr>
        <p:spPr>
          <a:xfrm>
            <a:off x="8575869" y="3322525"/>
            <a:ext cx="3279531"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rPr>
              <a:t>Need to determine the  planning process that will work for you</a:t>
            </a:r>
          </a:p>
        </p:txBody>
      </p:sp>
      <p:pic>
        <p:nvPicPr>
          <p:cNvPr id="17" name="Picture 3">
            <a:extLst>
              <a:ext uri="{FF2B5EF4-FFF2-40B4-BE49-F238E27FC236}">
                <a16:creationId xmlns:a16="http://schemas.microsoft.com/office/drawing/2014/main" id="{35668558-D7B3-415F-80E0-84139E49B2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0266" y="511318"/>
            <a:ext cx="3270739" cy="24530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714176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4294967295"/>
          </p:nvPr>
        </p:nvSpPr>
        <p:spPr>
          <a:xfrm>
            <a:off x="594810" y="1714655"/>
            <a:ext cx="10773888" cy="4419600"/>
          </a:xfrm>
        </p:spPr>
        <p:txBody>
          <a:bodyPr>
            <a:normAutofit/>
          </a:bodyPr>
          <a:lstStyle/>
          <a:p>
            <a:pPr marL="0" indent="0" eaLnBrk="1" hangingPunct="1">
              <a:lnSpc>
                <a:spcPct val="90000"/>
              </a:lnSpc>
              <a:buNone/>
            </a:pPr>
            <a:r>
              <a:rPr lang="en-US" sz="2800" b="1" dirty="0"/>
              <a:t>Drought early warning system</a:t>
            </a:r>
          </a:p>
          <a:p>
            <a:pPr lvl="1" eaLnBrk="1" hangingPunct="1">
              <a:lnSpc>
                <a:spcPct val="90000"/>
              </a:lnSpc>
              <a:buFont typeface="Arial" panose="020B0604020202020204" pitchFamily="34" charset="0"/>
              <a:buChar char="•"/>
            </a:pPr>
            <a:r>
              <a:rPr lang="en-US" sz="2400" dirty="0"/>
              <a:t>monitor, communicate, and trigger actions</a:t>
            </a:r>
          </a:p>
          <a:p>
            <a:pPr marL="201168" lvl="1" indent="0" eaLnBrk="1" hangingPunct="1">
              <a:lnSpc>
                <a:spcPct val="90000"/>
              </a:lnSpc>
              <a:buNone/>
            </a:pPr>
            <a:endParaRPr lang="en-US" sz="1400" b="1" dirty="0"/>
          </a:p>
          <a:p>
            <a:pPr marL="0" indent="0">
              <a:buNone/>
            </a:pPr>
            <a:r>
              <a:rPr lang="en-US" sz="2800" b="1" dirty="0"/>
              <a:t>Risk assessment</a:t>
            </a:r>
          </a:p>
          <a:p>
            <a:pPr lvl="1">
              <a:buFont typeface="Arial" panose="020B0604020202020204" pitchFamily="34" charset="0"/>
              <a:buChar char="•"/>
            </a:pPr>
            <a:r>
              <a:rPr lang="en-US" sz="2400" dirty="0">
                <a:sym typeface="Wingdings" pitchFamily="2" charset="2"/>
              </a:rPr>
              <a:t>who and what is at risk from drought and why?</a:t>
            </a:r>
          </a:p>
          <a:p>
            <a:pPr marL="201168" lvl="1" indent="0" eaLnBrk="1" hangingPunct="1">
              <a:lnSpc>
                <a:spcPct val="90000"/>
              </a:lnSpc>
              <a:buNone/>
            </a:pPr>
            <a:endParaRPr lang="en-US" sz="1600" dirty="0">
              <a:sym typeface="Wingdings" pitchFamily="2" charset="2"/>
            </a:endParaRPr>
          </a:p>
          <a:p>
            <a:pPr marL="0" indent="0" eaLnBrk="1" hangingPunct="1">
              <a:lnSpc>
                <a:spcPct val="90000"/>
              </a:lnSpc>
              <a:buNone/>
            </a:pPr>
            <a:r>
              <a:rPr lang="en-US" sz="2800" b="1" dirty="0"/>
              <a:t>Mitigation and/or response actions</a:t>
            </a:r>
          </a:p>
          <a:p>
            <a:pPr lvl="1">
              <a:buFont typeface="Arial" panose="020B0604020202020204" pitchFamily="34" charset="0"/>
              <a:buChar char="•"/>
            </a:pPr>
            <a:r>
              <a:rPr lang="en-US" sz="2400" dirty="0"/>
              <a:t>actions/programs that reduce impacts and enhance recovery</a:t>
            </a:r>
          </a:p>
        </p:txBody>
      </p:sp>
      <p:sp>
        <p:nvSpPr>
          <p:cNvPr id="3" name="TextBox 2"/>
          <p:cNvSpPr txBox="1"/>
          <p:nvPr/>
        </p:nvSpPr>
        <p:spPr>
          <a:xfrm>
            <a:off x="554182" y="383435"/>
            <a:ext cx="778001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36600"/>
                </a:solidFill>
                <a:effectLst/>
                <a:uLnTx/>
                <a:uFillTx/>
                <a:latin typeface="Calibri" panose="020F0502020204030204"/>
                <a:ea typeface="+mn-ea"/>
                <a:cs typeface="+mn-cs"/>
              </a:rPr>
              <a:t>Essential Drought Plan Components</a:t>
            </a:r>
          </a:p>
        </p:txBody>
      </p:sp>
      <p:grpSp>
        <p:nvGrpSpPr>
          <p:cNvPr id="6" name="Group 5"/>
          <p:cNvGrpSpPr/>
          <p:nvPr/>
        </p:nvGrpSpPr>
        <p:grpSpPr>
          <a:xfrm>
            <a:off x="7339435" y="1091321"/>
            <a:ext cx="4654632" cy="2833134"/>
            <a:chOff x="597310" y="279130"/>
            <a:chExt cx="8023122" cy="5776223"/>
          </a:xfrm>
        </p:grpSpPr>
        <p:sp>
          <p:nvSpPr>
            <p:cNvPr id="7" name="Isosceles Triangle 6"/>
            <p:cNvSpPr/>
            <p:nvPr/>
          </p:nvSpPr>
          <p:spPr>
            <a:xfrm>
              <a:off x="1086118" y="279130"/>
              <a:ext cx="6823444" cy="1457784"/>
            </a:xfrm>
            <a:prstGeom prst="triangle">
              <a:avLst/>
            </a:prstGeom>
            <a:gradFill rotWithShape="1">
              <a:gsLst>
                <a:gs pos="0">
                  <a:srgbClr val="7AB6F5">
                    <a:lumMod val="110000"/>
                    <a:satMod val="105000"/>
                    <a:tint val="67000"/>
                  </a:srgbClr>
                </a:gs>
                <a:gs pos="50000">
                  <a:srgbClr val="7AB6F5">
                    <a:lumMod val="105000"/>
                    <a:satMod val="103000"/>
                    <a:tint val="73000"/>
                  </a:srgbClr>
                </a:gs>
                <a:gs pos="100000">
                  <a:srgbClr val="7AB6F5">
                    <a:lumMod val="105000"/>
                    <a:satMod val="109000"/>
                    <a:tint val="81000"/>
                  </a:srgbClr>
                </a:gs>
              </a:gsLst>
              <a:lin ang="5400000" scaled="0"/>
            </a:gradFill>
            <a:ln w="6350" cap="flat" cmpd="sng" algn="ctr">
              <a:solidFill>
                <a:srgbClr val="7AB6F5"/>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086118" y="1794580"/>
              <a:ext cx="6823442" cy="93212"/>
            </a:xfrm>
            <a:prstGeom prst="rect">
              <a:avLst/>
            </a:prstGeom>
            <a:gradFill rotWithShape="1">
              <a:gsLst>
                <a:gs pos="0">
                  <a:srgbClr val="7AB6F5">
                    <a:lumMod val="110000"/>
                    <a:satMod val="105000"/>
                    <a:tint val="67000"/>
                  </a:srgbClr>
                </a:gs>
                <a:gs pos="50000">
                  <a:srgbClr val="7AB6F5">
                    <a:lumMod val="105000"/>
                    <a:satMod val="103000"/>
                    <a:tint val="73000"/>
                  </a:srgbClr>
                </a:gs>
                <a:gs pos="100000">
                  <a:srgbClr val="7AB6F5">
                    <a:lumMod val="105000"/>
                    <a:satMod val="109000"/>
                    <a:tint val="81000"/>
                  </a:srgbClr>
                </a:gs>
              </a:gsLst>
              <a:lin ang="5400000" scaled="0"/>
            </a:gradFill>
            <a:ln w="6350" cap="flat" cmpd="sng" algn="ctr">
              <a:solidFill>
                <a:srgbClr val="7AB6F5"/>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1086118" y="2019322"/>
              <a:ext cx="2251442" cy="2969654"/>
            </a:xfrm>
            <a:prstGeom prst="rect">
              <a:avLst/>
            </a:prstGeom>
            <a:gradFill rotWithShape="1">
              <a:gsLst>
                <a:gs pos="0">
                  <a:srgbClr val="036433">
                    <a:lumMod val="110000"/>
                    <a:satMod val="105000"/>
                    <a:tint val="67000"/>
                  </a:srgbClr>
                </a:gs>
                <a:gs pos="50000">
                  <a:srgbClr val="036433">
                    <a:lumMod val="105000"/>
                    <a:satMod val="103000"/>
                    <a:tint val="73000"/>
                  </a:srgbClr>
                </a:gs>
                <a:gs pos="100000">
                  <a:srgbClr val="036433">
                    <a:lumMod val="105000"/>
                    <a:satMod val="109000"/>
                    <a:tint val="81000"/>
                  </a:srgbClr>
                </a:gs>
              </a:gsLst>
              <a:lin ang="5400000" scaled="0"/>
            </a:gradFill>
            <a:ln w="6350" cap="flat" cmpd="sng" algn="ctr">
              <a:solidFill>
                <a:srgbClr val="036433"/>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Early Warning</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3541059" y="2019319"/>
              <a:ext cx="2101379" cy="2969656"/>
            </a:xfrm>
            <a:prstGeom prst="rect">
              <a:avLst/>
            </a:prstGeom>
            <a:gradFill rotWithShape="1">
              <a:gsLst>
                <a:gs pos="0">
                  <a:srgbClr val="FBAA01">
                    <a:lumMod val="110000"/>
                    <a:satMod val="105000"/>
                    <a:tint val="67000"/>
                  </a:srgbClr>
                </a:gs>
                <a:gs pos="50000">
                  <a:srgbClr val="FBAA01">
                    <a:lumMod val="105000"/>
                    <a:satMod val="103000"/>
                    <a:tint val="73000"/>
                  </a:srgbClr>
                </a:gs>
                <a:gs pos="100000">
                  <a:srgbClr val="FBAA01">
                    <a:lumMod val="105000"/>
                    <a:satMod val="109000"/>
                    <a:tint val="81000"/>
                  </a:srgbClr>
                </a:gs>
              </a:gsLst>
              <a:lin ang="5400000" scaled="0"/>
            </a:gradFill>
            <a:ln w="6350" cap="flat" cmpd="sng" algn="ctr">
              <a:solidFill>
                <a:srgbClr val="FBAA01"/>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Risk Assessment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5833221" y="1989436"/>
              <a:ext cx="2103120" cy="2969657"/>
            </a:xfrm>
            <a:prstGeom prst="rect">
              <a:avLst/>
            </a:prstGeom>
            <a:gradFill rotWithShape="1">
              <a:gsLst>
                <a:gs pos="0">
                  <a:srgbClr val="BFBFBF">
                    <a:lumMod val="110000"/>
                    <a:satMod val="105000"/>
                    <a:tint val="67000"/>
                  </a:srgbClr>
                </a:gs>
                <a:gs pos="50000">
                  <a:srgbClr val="BFBFBF">
                    <a:lumMod val="105000"/>
                    <a:satMod val="103000"/>
                    <a:tint val="73000"/>
                  </a:srgbClr>
                </a:gs>
                <a:gs pos="100000">
                  <a:srgbClr val="BFBFBF">
                    <a:lumMod val="105000"/>
                    <a:satMod val="109000"/>
                    <a:tint val="81000"/>
                  </a:srgbClr>
                </a:gs>
              </a:gsLst>
              <a:lin ang="5400000" scaled="0"/>
            </a:gradFill>
            <a:ln w="6350" cap="flat" cmpd="sng" algn="ctr">
              <a:solidFill>
                <a:srgbClr val="BFBFBF"/>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Mitigation &amp; Response</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737420" y="5120499"/>
              <a:ext cx="7602793" cy="169473"/>
            </a:xfrm>
            <a:prstGeom prst="rect">
              <a:avLst/>
            </a:prstGeom>
            <a:gradFill rotWithShape="1">
              <a:gsLst>
                <a:gs pos="0">
                  <a:srgbClr val="7AB6F5">
                    <a:lumMod val="110000"/>
                    <a:satMod val="105000"/>
                    <a:tint val="67000"/>
                  </a:srgbClr>
                </a:gs>
                <a:gs pos="50000">
                  <a:srgbClr val="7AB6F5">
                    <a:lumMod val="105000"/>
                    <a:satMod val="103000"/>
                    <a:tint val="73000"/>
                  </a:srgbClr>
                </a:gs>
                <a:gs pos="100000">
                  <a:srgbClr val="7AB6F5">
                    <a:lumMod val="105000"/>
                    <a:satMod val="109000"/>
                    <a:tint val="81000"/>
                  </a:srgbClr>
                </a:gs>
              </a:gsLst>
              <a:lin ang="5400000" scaled="0"/>
            </a:gradFill>
            <a:ln w="6350" cap="flat" cmpd="sng" algn="ctr">
              <a:solidFill>
                <a:srgbClr val="7AB6F5"/>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p:cNvSpPr/>
            <p:nvPr/>
          </p:nvSpPr>
          <p:spPr>
            <a:xfrm>
              <a:off x="597310" y="5368412"/>
              <a:ext cx="8023122" cy="686941"/>
            </a:xfrm>
            <a:prstGeom prst="rect">
              <a:avLst/>
            </a:prstGeom>
            <a:gradFill rotWithShape="1">
              <a:gsLst>
                <a:gs pos="0">
                  <a:srgbClr val="7AB6F5">
                    <a:lumMod val="110000"/>
                    <a:satMod val="105000"/>
                    <a:tint val="67000"/>
                  </a:srgbClr>
                </a:gs>
                <a:gs pos="50000">
                  <a:srgbClr val="7AB6F5">
                    <a:lumMod val="105000"/>
                    <a:satMod val="103000"/>
                    <a:tint val="73000"/>
                  </a:srgbClr>
                </a:gs>
                <a:gs pos="100000">
                  <a:srgbClr val="7AB6F5">
                    <a:lumMod val="105000"/>
                    <a:satMod val="109000"/>
                    <a:tint val="81000"/>
                  </a:srgbClr>
                </a:gs>
              </a:gsLst>
              <a:lin ang="5400000" scaled="0"/>
            </a:gradFill>
            <a:ln w="6350" cap="flat" cmpd="sng" algn="ctr">
              <a:solidFill>
                <a:srgbClr val="7AB6F5"/>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black"/>
                  </a:solidFill>
                  <a:effectLst/>
                  <a:uLnTx/>
                  <a:uFillTx/>
                  <a:latin typeface="Calibri" panose="020F0502020204030204"/>
                  <a:ea typeface="+mn-ea"/>
                  <a:cs typeface="+mn-cs"/>
                </a:rPr>
                <a:t>Three pillars of drought risk management</a:t>
              </a: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4844" y="5634181"/>
            <a:ext cx="730259" cy="730259"/>
          </a:xfrm>
          <a:prstGeom prst="rect">
            <a:avLst/>
          </a:prstGeom>
        </p:spPr>
      </p:pic>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47258" y="4879813"/>
            <a:ext cx="1333609" cy="1333609"/>
          </a:xfrm>
          <a:prstGeom prst="rect">
            <a:avLst/>
          </a:prstGeom>
        </p:spPr>
      </p:pic>
    </p:spTree>
    <p:extLst>
      <p:ext uri="{BB962C8B-B14F-4D97-AF65-F5344CB8AC3E}">
        <p14:creationId xmlns:p14="http://schemas.microsoft.com/office/powerpoint/2010/main" val="263031172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63726" y="3293491"/>
            <a:ext cx="7486650" cy="2790825"/>
          </a:xfrm>
          <a:prstGeom prst="rect">
            <a:avLst/>
          </a:prstGeom>
        </p:spPr>
      </p:pic>
      <p:pic>
        <p:nvPicPr>
          <p:cNvPr id="7" name="Picture 6"/>
          <p:cNvPicPr>
            <a:picLocks noChangeAspect="1"/>
          </p:cNvPicPr>
          <p:nvPr/>
        </p:nvPicPr>
        <p:blipFill>
          <a:blip r:embed="rId3"/>
          <a:stretch>
            <a:fillRect/>
          </a:stretch>
        </p:blipFill>
        <p:spPr>
          <a:xfrm>
            <a:off x="3942812" y="128892"/>
            <a:ext cx="8015128" cy="4697532"/>
          </a:xfrm>
          <a:prstGeom prst="rect">
            <a:avLst/>
          </a:prstGeom>
        </p:spPr>
      </p:pic>
      <p:sp>
        <p:nvSpPr>
          <p:cNvPr id="9" name="TextBox 8"/>
          <p:cNvSpPr txBox="1"/>
          <p:nvPr/>
        </p:nvSpPr>
        <p:spPr>
          <a:xfrm>
            <a:off x="463726" y="586596"/>
            <a:ext cx="2857444"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Developing a range of plans that could include drought</a:t>
            </a:r>
          </a:p>
        </p:txBody>
      </p:sp>
      <p:sp>
        <p:nvSpPr>
          <p:cNvPr id="10" name="TextBox 9"/>
          <p:cNvSpPr txBox="1"/>
          <p:nvPr/>
        </p:nvSpPr>
        <p:spPr>
          <a:xfrm>
            <a:off x="3242733" y="6359776"/>
            <a:ext cx="57176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https://drought.unl.edu/droughtplanning/InfobyState.aspx</a:t>
            </a:r>
          </a:p>
        </p:txBody>
      </p:sp>
      <p:pic>
        <p:nvPicPr>
          <p:cNvPr id="6" name="Picture 5">
            <a:extLst>
              <a:ext uri="{FF2B5EF4-FFF2-40B4-BE49-F238E27FC236}">
                <a16:creationId xmlns:a16="http://schemas.microsoft.com/office/drawing/2014/main" id="{CDA9D87D-15EB-4C93-A8DE-332878B2EE3A}"/>
              </a:ext>
            </a:extLst>
          </p:cNvPr>
          <p:cNvPicPr>
            <a:picLocks noChangeAspect="1"/>
          </p:cNvPicPr>
          <p:nvPr/>
        </p:nvPicPr>
        <p:blipFill>
          <a:blip r:embed="rId4"/>
          <a:stretch>
            <a:fillRect/>
          </a:stretch>
        </p:blipFill>
        <p:spPr>
          <a:xfrm>
            <a:off x="7472619" y="4325299"/>
            <a:ext cx="2347843" cy="1348267"/>
          </a:xfrm>
          <a:prstGeom prst="rect">
            <a:avLst/>
          </a:prstGeom>
          <a:ln w="12700">
            <a:solidFill>
              <a:schemeClr val="tx1"/>
            </a:solidFill>
          </a:ln>
        </p:spPr>
      </p:pic>
      <p:pic>
        <p:nvPicPr>
          <p:cNvPr id="11" name="Picture 10">
            <a:extLst>
              <a:ext uri="{FF2B5EF4-FFF2-40B4-BE49-F238E27FC236}">
                <a16:creationId xmlns:a16="http://schemas.microsoft.com/office/drawing/2014/main" id="{093CA85C-407B-4745-B8E5-D2928F23D87D}"/>
              </a:ext>
            </a:extLst>
          </p:cNvPr>
          <p:cNvPicPr>
            <a:picLocks noChangeAspect="1"/>
          </p:cNvPicPr>
          <p:nvPr/>
        </p:nvPicPr>
        <p:blipFill>
          <a:blip r:embed="rId5"/>
          <a:stretch>
            <a:fillRect/>
          </a:stretch>
        </p:blipFill>
        <p:spPr>
          <a:xfrm>
            <a:off x="9850204" y="4325299"/>
            <a:ext cx="2341796" cy="1344795"/>
          </a:xfrm>
          <a:prstGeom prst="rect">
            <a:avLst/>
          </a:prstGeom>
          <a:ln w="12700">
            <a:solidFill>
              <a:schemeClr val="tx1"/>
            </a:solidFill>
          </a:ln>
        </p:spPr>
      </p:pic>
      <p:pic>
        <p:nvPicPr>
          <p:cNvPr id="12" name="Picture 11">
            <a:extLst>
              <a:ext uri="{FF2B5EF4-FFF2-40B4-BE49-F238E27FC236}">
                <a16:creationId xmlns:a16="http://schemas.microsoft.com/office/drawing/2014/main" id="{C745E43B-9E63-4224-9FEC-D31EC521273D}"/>
              </a:ext>
            </a:extLst>
          </p:cNvPr>
          <p:cNvPicPr>
            <a:picLocks noChangeAspect="1"/>
          </p:cNvPicPr>
          <p:nvPr/>
        </p:nvPicPr>
        <p:blipFill>
          <a:blip r:embed="rId6"/>
          <a:stretch>
            <a:fillRect/>
          </a:stretch>
        </p:blipFill>
        <p:spPr>
          <a:xfrm>
            <a:off x="8842178" y="5408314"/>
            <a:ext cx="2429774" cy="1344795"/>
          </a:xfrm>
          <a:prstGeom prst="rect">
            <a:avLst/>
          </a:prstGeom>
          <a:ln w="12700">
            <a:solidFill>
              <a:schemeClr val="tx1"/>
            </a:solidFill>
          </a:ln>
        </p:spPr>
      </p:pic>
      <p:sp>
        <p:nvSpPr>
          <p:cNvPr id="2" name="TextBox 1">
            <a:extLst>
              <a:ext uri="{FF2B5EF4-FFF2-40B4-BE49-F238E27FC236}">
                <a16:creationId xmlns:a16="http://schemas.microsoft.com/office/drawing/2014/main" id="{669D2C66-B33D-45EA-9847-CAE751E54845}"/>
              </a:ext>
            </a:extLst>
          </p:cNvPr>
          <p:cNvSpPr txBox="1"/>
          <p:nvPr/>
        </p:nvSpPr>
        <p:spPr>
          <a:xfrm>
            <a:off x="7472619" y="5181755"/>
            <a:ext cx="8747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Water</a:t>
            </a:r>
          </a:p>
        </p:txBody>
      </p:sp>
      <p:sp>
        <p:nvSpPr>
          <p:cNvPr id="3" name="TextBox 2">
            <a:extLst>
              <a:ext uri="{FF2B5EF4-FFF2-40B4-BE49-F238E27FC236}">
                <a16:creationId xmlns:a16="http://schemas.microsoft.com/office/drawing/2014/main" id="{C7374718-C628-4BE2-B1AA-242618123BE0}"/>
              </a:ext>
            </a:extLst>
          </p:cNvPr>
          <p:cNvSpPr txBox="1"/>
          <p:nvPr/>
        </p:nvSpPr>
        <p:spPr>
          <a:xfrm>
            <a:off x="9820462" y="5189764"/>
            <a:ext cx="76778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Hazard</a:t>
            </a:r>
          </a:p>
        </p:txBody>
      </p:sp>
      <p:sp>
        <p:nvSpPr>
          <p:cNvPr id="4" name="TextBox 3">
            <a:extLst>
              <a:ext uri="{FF2B5EF4-FFF2-40B4-BE49-F238E27FC236}">
                <a16:creationId xmlns:a16="http://schemas.microsoft.com/office/drawing/2014/main" id="{F90E53D1-6605-498E-BCF8-43AAE3AE106C}"/>
              </a:ext>
            </a:extLst>
          </p:cNvPr>
          <p:cNvSpPr txBox="1"/>
          <p:nvPr/>
        </p:nvSpPr>
        <p:spPr>
          <a:xfrm>
            <a:off x="8842178" y="6414555"/>
            <a:ext cx="81535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Climate</a:t>
            </a:r>
          </a:p>
        </p:txBody>
      </p:sp>
      <p:sp>
        <p:nvSpPr>
          <p:cNvPr id="5" name="TextBox 4">
            <a:extLst>
              <a:ext uri="{FF2B5EF4-FFF2-40B4-BE49-F238E27FC236}">
                <a16:creationId xmlns:a16="http://schemas.microsoft.com/office/drawing/2014/main" id="{9810A620-FC87-4F44-BC71-A1A114874178}"/>
              </a:ext>
            </a:extLst>
          </p:cNvPr>
          <p:cNvSpPr txBox="1"/>
          <p:nvPr/>
        </p:nvSpPr>
        <p:spPr>
          <a:xfrm>
            <a:off x="5412338" y="4222033"/>
            <a:ext cx="21848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State Drought Plans</a:t>
            </a:r>
          </a:p>
        </p:txBody>
      </p:sp>
    </p:spTree>
    <p:extLst>
      <p:ext uri="{BB962C8B-B14F-4D97-AF65-F5344CB8AC3E}">
        <p14:creationId xmlns:p14="http://schemas.microsoft.com/office/powerpoint/2010/main" val="8973493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FBEBFD-BCBC-4998-C2B2-D1B034F8F673}"/>
              </a:ext>
            </a:extLst>
          </p:cNvPr>
          <p:cNvSpPr txBox="1"/>
          <p:nvPr/>
        </p:nvSpPr>
        <p:spPr>
          <a:xfrm>
            <a:off x="2333064" y="282387"/>
            <a:ext cx="4251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Engagement with Tribal Nations</a:t>
            </a:r>
          </a:p>
        </p:txBody>
      </p:sp>
      <p:sp>
        <p:nvSpPr>
          <p:cNvPr id="6" name="TextBox 5">
            <a:extLst>
              <a:ext uri="{FF2B5EF4-FFF2-40B4-BE49-F238E27FC236}">
                <a16:creationId xmlns:a16="http://schemas.microsoft.com/office/drawing/2014/main" id="{5D59ECA0-DB4D-6462-FCAA-B73F9A8BBE2E}"/>
              </a:ext>
            </a:extLst>
          </p:cNvPr>
          <p:cNvSpPr txBox="1"/>
          <p:nvPr/>
        </p:nvSpPr>
        <p:spPr>
          <a:xfrm>
            <a:off x="2333064" y="900953"/>
            <a:ext cx="1042497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NDMC has worked with Tribal Nations for more than 20 years on drought planning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outreach, technical assistance and advisory services</a:t>
            </a:r>
          </a:p>
        </p:txBody>
      </p:sp>
      <p:sp>
        <p:nvSpPr>
          <p:cNvPr id="7" name="TextBox 6">
            <a:extLst>
              <a:ext uri="{FF2B5EF4-FFF2-40B4-BE49-F238E27FC236}">
                <a16:creationId xmlns:a16="http://schemas.microsoft.com/office/drawing/2014/main" id="{C048CC33-D32D-0E32-C678-8C52602C56C8}"/>
              </a:ext>
            </a:extLst>
          </p:cNvPr>
          <p:cNvSpPr txBox="1"/>
          <p:nvPr/>
        </p:nvSpPr>
        <p:spPr>
          <a:xfrm>
            <a:off x="2333064" y="4687580"/>
            <a:ext cx="94600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There are more: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nations developing drought and climate change plans, funding for planning and mitigation measures, and tribal partnerships with federal and other agencies</a:t>
            </a:r>
          </a:p>
        </p:txBody>
      </p:sp>
      <p:pic>
        <p:nvPicPr>
          <p:cNvPr id="10" name="Picture 9">
            <a:extLst>
              <a:ext uri="{FF2B5EF4-FFF2-40B4-BE49-F238E27FC236}">
                <a16:creationId xmlns:a16="http://schemas.microsoft.com/office/drawing/2014/main" id="{878D162D-8BED-C967-A1F9-B9BD88FC6E9C}"/>
              </a:ext>
            </a:extLst>
          </p:cNvPr>
          <p:cNvPicPr>
            <a:picLocks noChangeAspect="1"/>
          </p:cNvPicPr>
          <p:nvPr/>
        </p:nvPicPr>
        <p:blipFill>
          <a:blip r:embed="rId3"/>
          <a:stretch>
            <a:fillRect/>
          </a:stretch>
        </p:blipFill>
        <p:spPr>
          <a:xfrm>
            <a:off x="3166648" y="1843555"/>
            <a:ext cx="2037060" cy="2676137"/>
          </a:xfrm>
          <a:prstGeom prst="rect">
            <a:avLst/>
          </a:prstGeom>
        </p:spPr>
      </p:pic>
      <p:sp>
        <p:nvSpPr>
          <p:cNvPr id="11" name="TextBox 10">
            <a:extLst>
              <a:ext uri="{FF2B5EF4-FFF2-40B4-BE49-F238E27FC236}">
                <a16:creationId xmlns:a16="http://schemas.microsoft.com/office/drawing/2014/main" id="{D27AF87B-A580-4F42-7C72-71CC9DFC33FA}"/>
              </a:ext>
            </a:extLst>
          </p:cNvPr>
          <p:cNvSpPr txBox="1"/>
          <p:nvPr/>
        </p:nvSpPr>
        <p:spPr>
          <a:xfrm>
            <a:off x="5475794" y="1943978"/>
            <a:ext cx="5973618" cy="31854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EX: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NDMC, HPRCC, NIDIS and consultants partnered on BIA-supported drought vulnerability assessments and drought adaptation plans with the:</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Flandreau Santee Sioux Nation</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Oglala Sioux Nation</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Rosebud Sioux Nation</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Standing Rock Sioux Nation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F522526-A882-AABC-CEA5-CEF1AA555C5A}"/>
              </a:ext>
            </a:extLst>
          </p:cNvPr>
          <p:cNvSpPr txBox="1"/>
          <p:nvPr/>
        </p:nvSpPr>
        <p:spPr>
          <a:xfrm>
            <a:off x="2333064" y="5785213"/>
            <a:ext cx="761125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Could use more: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t</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ribal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-specific information, resources, and program coordination</a:t>
            </a:r>
          </a:p>
        </p:txBody>
      </p:sp>
    </p:spTree>
    <p:extLst>
      <p:ext uri="{BB962C8B-B14F-4D97-AF65-F5344CB8AC3E}">
        <p14:creationId xmlns:p14="http://schemas.microsoft.com/office/powerpoint/2010/main" val="24877051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655882-AAF2-DB9B-3B56-F8CE262AC796}"/>
              </a:ext>
            </a:extLst>
          </p:cNvPr>
          <p:cNvSpPr txBox="1"/>
          <p:nvPr/>
        </p:nvSpPr>
        <p:spPr>
          <a:xfrm>
            <a:off x="2236927" y="298804"/>
            <a:ext cx="3588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Iowa Drought Planning</a:t>
            </a:r>
          </a:p>
        </p:txBody>
      </p:sp>
      <p:pic>
        <p:nvPicPr>
          <p:cNvPr id="7" name="Picture 6">
            <a:extLst>
              <a:ext uri="{FF2B5EF4-FFF2-40B4-BE49-F238E27FC236}">
                <a16:creationId xmlns:a16="http://schemas.microsoft.com/office/drawing/2014/main" id="{4190309E-A9CD-BDC2-E932-4B3C875A7A8C}"/>
              </a:ext>
            </a:extLst>
          </p:cNvPr>
          <p:cNvPicPr>
            <a:picLocks noChangeAspect="1"/>
          </p:cNvPicPr>
          <p:nvPr/>
        </p:nvPicPr>
        <p:blipFill>
          <a:blip r:embed="rId3"/>
          <a:stretch>
            <a:fillRect/>
          </a:stretch>
        </p:blipFill>
        <p:spPr>
          <a:xfrm>
            <a:off x="9440852" y="270213"/>
            <a:ext cx="2183081" cy="3037329"/>
          </a:xfrm>
          <a:prstGeom prst="rect">
            <a:avLst/>
          </a:prstGeom>
          <a:ln w="38100">
            <a:solidFill>
              <a:schemeClr val="tx1"/>
            </a:solidFill>
          </a:ln>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66C2B037-E29C-52D8-8977-9108C0C6A3AC}"/>
              </a:ext>
            </a:extLst>
          </p:cNvPr>
          <p:cNvSpPr txBox="1"/>
          <p:nvPr/>
        </p:nvSpPr>
        <p:spPr>
          <a:xfrm>
            <a:off x="2236927" y="1089615"/>
            <a:ext cx="6443935" cy="27084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State of Iowa, NDMC, and USDA Midwest Climate Hub project to develop the </a:t>
            </a:r>
            <a:r>
              <a:rPr kumimoji="0" lang="en-US" sz="2000" b="1" i="0" u="sng" strike="noStrike" kern="1200" cap="none" spc="0" normalizeH="0" baseline="0" noProof="0" dirty="0">
                <a:ln>
                  <a:noFill/>
                </a:ln>
                <a:solidFill>
                  <a:srgbClr val="70AD47">
                    <a:lumMod val="50000"/>
                  </a:srgbClr>
                </a:solidFill>
                <a:effectLst/>
                <a:uLnTx/>
                <a:uFillTx/>
                <a:latin typeface="Calibri" panose="020F0502020204030204"/>
                <a:ea typeface="+mn-ea"/>
                <a:cs typeface="+mn-cs"/>
              </a:rPr>
              <a:t>Iowa Drought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NDMC support sponsored by the USDA-OCE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56A1789-116B-40CA-7832-E40B46A9F26A}"/>
              </a:ext>
            </a:extLst>
          </p:cNvPr>
          <p:cNvSpPr txBox="1"/>
          <p:nvPr/>
        </p:nvSpPr>
        <p:spPr>
          <a:xfrm>
            <a:off x="2236927" y="2628948"/>
            <a:ext cx="6924886" cy="37087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Planning team activities in 2021-2023 included:</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NDMC provision of training and plan examples</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Bi-weekly team meetings to develop plan content</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Stakeholder meetings during the summer of 2022</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Finalization of the plan in January 2023</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Iowa Drought Planning Tabletop Exercise in February to test the plan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NIDIS-sponsored Midwest DEWS regional webinar in March to advertise the effort</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Drought planning case study in development</a:t>
            </a:r>
          </a:p>
        </p:txBody>
      </p:sp>
      <p:pic>
        <p:nvPicPr>
          <p:cNvPr id="15" name="Picture 14">
            <a:extLst>
              <a:ext uri="{FF2B5EF4-FFF2-40B4-BE49-F238E27FC236}">
                <a16:creationId xmlns:a16="http://schemas.microsoft.com/office/drawing/2014/main" id="{160C9589-0139-C296-7DE0-C4C4B6E5EB29}"/>
              </a:ext>
            </a:extLst>
          </p:cNvPr>
          <p:cNvPicPr>
            <a:picLocks noChangeAspect="1"/>
          </p:cNvPicPr>
          <p:nvPr/>
        </p:nvPicPr>
        <p:blipFill>
          <a:blip r:embed="rId4"/>
          <a:stretch>
            <a:fillRect/>
          </a:stretch>
        </p:blipFill>
        <p:spPr>
          <a:xfrm>
            <a:off x="9212825" y="4396897"/>
            <a:ext cx="2807635" cy="1617389"/>
          </a:xfrm>
          <a:prstGeom prst="rect">
            <a:avLst/>
          </a:prstGeom>
          <a:ln w="19050">
            <a:solidFill>
              <a:schemeClr val="tx1"/>
            </a:solidFill>
          </a:ln>
        </p:spPr>
      </p:pic>
      <p:sp>
        <p:nvSpPr>
          <p:cNvPr id="16" name="TextBox 15">
            <a:extLst>
              <a:ext uri="{FF2B5EF4-FFF2-40B4-BE49-F238E27FC236}">
                <a16:creationId xmlns:a16="http://schemas.microsoft.com/office/drawing/2014/main" id="{FFDCF977-9738-FFBD-7A4D-5CC6FDC736FF}"/>
              </a:ext>
            </a:extLst>
          </p:cNvPr>
          <p:cNvSpPr txBox="1"/>
          <p:nvPr/>
        </p:nvSpPr>
        <p:spPr>
          <a:xfrm>
            <a:off x="9310216" y="3529054"/>
            <a:ext cx="26128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Available on NDMC State Drought Plan Database</a:t>
            </a:r>
          </a:p>
        </p:txBody>
      </p:sp>
      <p:sp>
        <p:nvSpPr>
          <p:cNvPr id="18" name="TextBox 17">
            <a:extLst>
              <a:ext uri="{FF2B5EF4-FFF2-40B4-BE49-F238E27FC236}">
                <a16:creationId xmlns:a16="http://schemas.microsoft.com/office/drawing/2014/main" id="{E5D5539A-B53F-30AE-18B9-A4B71DF9C4B8}"/>
              </a:ext>
            </a:extLst>
          </p:cNvPr>
          <p:cNvSpPr txBox="1"/>
          <p:nvPr/>
        </p:nvSpPr>
        <p:spPr>
          <a:xfrm>
            <a:off x="9041290" y="6131701"/>
            <a:ext cx="315070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drought.unl.edu/Planning/</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DroughtPlans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8352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FED7E9-2C0A-4794-F4CD-6AA4219F4851}"/>
              </a:ext>
            </a:extLst>
          </p:cNvPr>
          <p:cNvSpPr>
            <a:spLocks noGrp="1"/>
          </p:cNvSpPr>
          <p:nvPr>
            <p:ph type="title"/>
          </p:nvPr>
        </p:nvSpPr>
        <p:spPr>
          <a:xfrm>
            <a:off x="593124" y="286608"/>
            <a:ext cx="11112844" cy="1001772"/>
          </a:xfrm>
        </p:spPr>
        <p:txBody>
          <a:bodyPr>
            <a:normAutofit fontScale="90000"/>
          </a:bodyPr>
          <a:lstStyle/>
          <a:p>
            <a:pPr algn="ctr"/>
            <a:r>
              <a:rPr lang="en-US" dirty="0">
                <a:latin typeface="+mn-lt"/>
              </a:rPr>
              <a:t>Collaborative Drought Planning Using Scenario Exercises </a:t>
            </a:r>
            <a:r>
              <a:rPr lang="en-US" sz="3200" i="1" dirty="0">
                <a:solidFill>
                  <a:schemeClr val="accent1"/>
                </a:solidFill>
                <a:latin typeface="+mn-lt"/>
              </a:rPr>
              <a:t>https://drought.unl.edu/scenarioguide</a:t>
            </a:r>
            <a:r>
              <a:rPr lang="en-US" sz="3200" i="1" dirty="0" smtClean="0">
                <a:solidFill>
                  <a:schemeClr val="accent1"/>
                </a:solidFill>
                <a:latin typeface="+mn-lt"/>
              </a:rPr>
              <a:t>/</a:t>
            </a:r>
            <a:endParaRPr lang="en-US" sz="3200" i="1" dirty="0">
              <a:solidFill>
                <a:schemeClr val="accent1"/>
              </a:solidFill>
              <a:latin typeface="+mn-lt"/>
            </a:endParaRPr>
          </a:p>
        </p:txBody>
      </p:sp>
      <p:sp>
        <p:nvSpPr>
          <p:cNvPr id="5" name="Text Placeholder 4">
            <a:extLst>
              <a:ext uri="{FF2B5EF4-FFF2-40B4-BE49-F238E27FC236}">
                <a16:creationId xmlns:a16="http://schemas.microsoft.com/office/drawing/2014/main" id="{499A13B9-1BEB-F121-A9A2-E105AD222384}"/>
              </a:ext>
            </a:extLst>
          </p:cNvPr>
          <p:cNvSpPr>
            <a:spLocks noGrp="1"/>
          </p:cNvSpPr>
          <p:nvPr>
            <p:ph idx="1"/>
          </p:nvPr>
        </p:nvSpPr>
        <p:spPr/>
        <p:txBody>
          <a:bodyPr>
            <a:normAutofit/>
          </a:bodyPr>
          <a:lstStyle/>
          <a:p>
            <a:r>
              <a:rPr lang="en-US" sz="2400" dirty="0"/>
              <a:t>https://drought.unl.edu/scenarioguide/</a:t>
            </a:r>
          </a:p>
        </p:txBody>
      </p:sp>
      <p:pic>
        <p:nvPicPr>
          <p:cNvPr id="10" name="Picture 9">
            <a:extLst>
              <a:ext uri="{FF2B5EF4-FFF2-40B4-BE49-F238E27FC236}">
                <a16:creationId xmlns:a16="http://schemas.microsoft.com/office/drawing/2014/main" id="{74A36D87-F251-E2E7-AAC7-4EFB543624B4}"/>
              </a:ext>
            </a:extLst>
          </p:cNvPr>
          <p:cNvPicPr>
            <a:picLocks noChangeAspect="1"/>
          </p:cNvPicPr>
          <p:nvPr/>
        </p:nvPicPr>
        <p:blipFill rotWithShape="1">
          <a:blip r:embed="rId3"/>
          <a:srcRect t="32530" r="1963"/>
          <a:stretch/>
        </p:blipFill>
        <p:spPr>
          <a:xfrm>
            <a:off x="5541884" y="1828383"/>
            <a:ext cx="6584213" cy="2058456"/>
          </a:xfrm>
          <a:prstGeom prst="rect">
            <a:avLst/>
          </a:prstGeom>
        </p:spPr>
      </p:pic>
      <p:sp>
        <p:nvSpPr>
          <p:cNvPr id="11" name="TextBox 10">
            <a:extLst>
              <a:ext uri="{FF2B5EF4-FFF2-40B4-BE49-F238E27FC236}">
                <a16:creationId xmlns:a16="http://schemas.microsoft.com/office/drawing/2014/main" id="{BE16DCC3-CB12-6DA2-D17A-8D1E0C30BF0E}"/>
              </a:ext>
            </a:extLst>
          </p:cNvPr>
          <p:cNvSpPr txBox="1"/>
          <p:nvPr/>
        </p:nvSpPr>
        <p:spPr>
          <a:xfrm>
            <a:off x="291022" y="1979212"/>
            <a:ext cx="5354643" cy="2369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764AD"/>
                </a:solidFill>
                <a:effectLst/>
                <a:uLnTx/>
                <a:uFillTx/>
                <a:latin typeface="Calibri" panose="020F0502020204030204"/>
                <a:ea typeface="+mn-ea"/>
                <a:cs typeface="+mn-cs"/>
              </a:rPr>
              <a:t>Website is built upon: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395529"/>
                </a:solidFill>
                <a:effectLst/>
                <a:uLnTx/>
                <a:uFillTx/>
                <a:latin typeface="Calibri" panose="020F0502020204030204"/>
                <a:ea typeface="+mn-ea"/>
                <a:cs typeface="+mn-cs"/>
              </a:rPr>
              <a:t>28 years </a:t>
            </a:r>
            <a:r>
              <a:rPr kumimoji="0" lang="en-US" sz="2400" b="0" i="0" u="none" strike="noStrike" kern="1200" cap="none" spc="0" normalizeH="0" baseline="0" noProof="0" dirty="0">
                <a:ln>
                  <a:noFill/>
                </a:ln>
                <a:solidFill>
                  <a:srgbClr val="395529"/>
                </a:solidFill>
                <a:effectLst/>
                <a:uLnTx/>
                <a:uFillTx/>
                <a:latin typeface="Calibri" panose="020F0502020204030204"/>
                <a:ea typeface="+mn-ea"/>
                <a:cs typeface="+mn-cs"/>
              </a:rPr>
              <a:t>drought planning expertise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395529"/>
                </a:solidFill>
                <a:effectLst/>
                <a:uLnTx/>
                <a:uFillTx/>
                <a:latin typeface="Calibri" panose="020F0502020204030204"/>
                <a:ea typeface="+mn-ea"/>
                <a:cs typeface="+mn-cs"/>
              </a:rPr>
              <a:t>26 exercises </a:t>
            </a:r>
            <a:r>
              <a:rPr kumimoji="0" lang="en-US" sz="2400" b="0" i="0" u="none" strike="noStrike" kern="1200" cap="none" spc="0" normalizeH="0" baseline="0" noProof="0" dirty="0">
                <a:ln>
                  <a:noFill/>
                </a:ln>
                <a:solidFill>
                  <a:srgbClr val="395529"/>
                </a:solidFill>
                <a:effectLst/>
                <a:uLnTx/>
                <a:uFillTx/>
                <a:latin typeface="Calibri" panose="020F0502020204030204"/>
                <a:ea typeface="+mn-ea"/>
                <a:cs typeface="+mn-cs"/>
              </a:rPr>
              <a:t>over</a:t>
            </a:r>
            <a:r>
              <a:rPr kumimoji="0" lang="en-US" sz="2400" b="1" i="0" u="none" strike="noStrike" kern="1200" cap="none" spc="0" normalizeH="0" baseline="0" noProof="0" dirty="0">
                <a:ln>
                  <a:noFill/>
                </a:ln>
                <a:solidFill>
                  <a:srgbClr val="395529"/>
                </a:solidFill>
                <a:effectLst/>
                <a:uLnTx/>
                <a:uFillTx/>
                <a:latin typeface="Calibri" panose="020F0502020204030204"/>
                <a:ea typeface="+mn-ea"/>
                <a:cs typeface="+mn-cs"/>
              </a:rPr>
              <a:t> 13 years </a:t>
            </a:r>
            <a:r>
              <a:rPr kumimoji="0" lang="en-US" sz="2400" b="0" i="0" u="none" strike="noStrike" kern="1200" cap="none" spc="0" normalizeH="0" baseline="0" noProof="0" dirty="0">
                <a:ln>
                  <a:noFill/>
                </a:ln>
                <a:solidFill>
                  <a:srgbClr val="395529"/>
                </a:solidFill>
                <a:effectLst/>
                <a:uLnTx/>
                <a:uFillTx/>
                <a:latin typeface="Calibri" panose="020F0502020204030204"/>
                <a:ea typeface="+mn-ea"/>
                <a:cs typeface="+mn-cs"/>
              </a:rPr>
              <a:t>in</a:t>
            </a:r>
            <a:r>
              <a:rPr kumimoji="0" lang="en-US" sz="2400" b="1" i="0" u="none" strike="noStrike" kern="1200" cap="none" spc="0" normalizeH="0" baseline="0" noProof="0" dirty="0">
                <a:ln>
                  <a:noFill/>
                </a:ln>
                <a:solidFill>
                  <a:srgbClr val="395529"/>
                </a:solidFill>
                <a:effectLst/>
                <a:uLnTx/>
                <a:uFillTx/>
                <a:latin typeface="Calibri" panose="020F0502020204030204"/>
                <a:ea typeface="+mn-ea"/>
                <a:cs typeface="+mn-cs"/>
              </a:rPr>
              <a:t> 10</a:t>
            </a:r>
            <a:r>
              <a:rPr kumimoji="0" lang="en-US" sz="2400" b="0" i="0" u="none" strike="noStrike" kern="1200" cap="none" spc="0" normalizeH="0" baseline="0" noProof="0" dirty="0">
                <a:ln>
                  <a:noFill/>
                </a:ln>
                <a:solidFill>
                  <a:srgbClr val="395529"/>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395529"/>
                </a:solidFill>
                <a:effectLst/>
                <a:uLnTx/>
                <a:uFillTx/>
                <a:latin typeface="Calibri" panose="020F0502020204030204"/>
                <a:ea typeface="+mn-ea"/>
                <a:cs typeface="+mn-cs"/>
              </a:rPr>
              <a:t>states</a:t>
            </a:r>
            <a:r>
              <a:rPr kumimoji="0" lang="en-US" sz="2400" b="0" i="0" u="none" strike="noStrike" kern="1200" cap="none" spc="0" normalizeH="0" baseline="0" noProof="0" dirty="0">
                <a:ln>
                  <a:noFill/>
                </a:ln>
                <a:solidFill>
                  <a:srgbClr val="395529"/>
                </a:solidFill>
                <a:effectLst/>
                <a:uLnTx/>
                <a:uFillTx/>
                <a:latin typeface="Calibri" panose="020F0502020204030204"/>
                <a:ea typeface="+mn-ea"/>
                <a:cs typeface="+mn-cs"/>
              </a:rPr>
              <a:t> and </a:t>
            </a:r>
            <a:r>
              <a:rPr kumimoji="0" lang="en-US" sz="2400" b="1" i="0" u="none" strike="noStrike" kern="1200" cap="none" spc="0" normalizeH="0" baseline="0" noProof="0" dirty="0">
                <a:ln>
                  <a:noFill/>
                </a:ln>
                <a:solidFill>
                  <a:srgbClr val="395529"/>
                </a:solidFill>
                <a:effectLst/>
                <a:uLnTx/>
                <a:uFillTx/>
                <a:latin typeface="Calibri" panose="020F0502020204030204"/>
                <a:ea typeface="+mn-ea"/>
                <a:cs typeface="+mn-cs"/>
              </a:rPr>
              <a:t>5 countries </a:t>
            </a:r>
            <a:r>
              <a:rPr kumimoji="0" lang="en-US" sz="2400" b="0" i="0" u="none" strike="noStrike" kern="1200" cap="none" spc="0" normalizeH="0" baseline="0" noProof="0" dirty="0">
                <a:ln>
                  <a:noFill/>
                </a:ln>
                <a:solidFill>
                  <a:srgbClr val="395529"/>
                </a:solidFill>
                <a:effectLst/>
                <a:uLnTx/>
                <a:uFillTx/>
                <a:latin typeface="Calibri" panose="020F0502020204030204"/>
                <a:ea typeface="+mn-ea"/>
                <a:cs typeface="+mn-cs"/>
              </a:rPr>
              <a:t>with more planned</a:t>
            </a:r>
            <a:endParaRPr kumimoji="0" lang="en-US" sz="2400" b="1" i="0" u="none" strike="noStrike" kern="1200" cap="none" spc="0" normalizeH="0" baseline="0" noProof="0" dirty="0">
              <a:ln>
                <a:noFill/>
              </a:ln>
              <a:solidFill>
                <a:srgbClr val="395529"/>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395529"/>
                </a:solidFill>
                <a:effectLst/>
                <a:uLnTx/>
                <a:uFillTx/>
                <a:latin typeface="Calibri" panose="020F0502020204030204"/>
                <a:ea typeface="+mn-ea"/>
                <a:cs typeface="+mn-cs"/>
              </a:rPr>
              <a:t>5 </a:t>
            </a:r>
            <a:r>
              <a:rPr kumimoji="0" lang="en-US" sz="2400" b="0" i="0" u="none" strike="noStrike" kern="1200" cap="none" spc="0" normalizeH="0" baseline="0" noProof="0" dirty="0">
                <a:ln>
                  <a:noFill/>
                </a:ln>
                <a:solidFill>
                  <a:srgbClr val="395529"/>
                </a:solidFill>
                <a:effectLst/>
                <a:uLnTx/>
                <a:uFillTx/>
                <a:latin typeface="Calibri" panose="020F0502020204030204"/>
                <a:ea typeface="+mn-ea"/>
                <a:cs typeface="+mn-cs"/>
              </a:rPr>
              <a:t>publications</a:t>
            </a:r>
            <a:endParaRPr kumimoji="0" lang="en-US" sz="2400" b="1" i="0" u="none" strike="noStrike" kern="1200" cap="none" spc="0" normalizeH="0" baseline="0" noProof="0" dirty="0">
              <a:ln>
                <a:noFill/>
              </a:ln>
              <a:solidFill>
                <a:srgbClr val="39552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95529"/>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D5C76AC-8DE2-A16C-1490-34C50EDBE1F4}"/>
              </a:ext>
            </a:extLst>
          </p:cNvPr>
          <p:cNvPicPr>
            <a:picLocks noChangeAspect="1"/>
          </p:cNvPicPr>
          <p:nvPr/>
        </p:nvPicPr>
        <p:blipFill>
          <a:blip r:embed="rId4"/>
          <a:stretch>
            <a:fillRect/>
          </a:stretch>
        </p:blipFill>
        <p:spPr>
          <a:xfrm>
            <a:off x="7010739" y="3934167"/>
            <a:ext cx="2319167" cy="1739375"/>
          </a:xfrm>
          <a:prstGeom prst="roundRect">
            <a:avLst/>
          </a:prstGeom>
        </p:spPr>
      </p:pic>
      <p:sp>
        <p:nvSpPr>
          <p:cNvPr id="13" name="TextBox 12">
            <a:extLst>
              <a:ext uri="{FF2B5EF4-FFF2-40B4-BE49-F238E27FC236}">
                <a16:creationId xmlns:a16="http://schemas.microsoft.com/office/drawing/2014/main" id="{71BF4200-88A8-087B-C3D9-DE0A9833CB9E}"/>
              </a:ext>
            </a:extLst>
          </p:cNvPr>
          <p:cNvSpPr txBox="1"/>
          <p:nvPr/>
        </p:nvSpPr>
        <p:spPr>
          <a:xfrm>
            <a:off x="291022" y="4201227"/>
            <a:ext cx="6052113" cy="23391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764AD"/>
                </a:solidFill>
                <a:effectLst/>
                <a:uLnTx/>
                <a:uFillTx/>
                <a:latin typeface="Calibri" panose="020F0502020204030204"/>
                <a:ea typeface="+mn-ea"/>
                <a:cs typeface="+mn-cs"/>
              </a:rPr>
              <a:t>Includes: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395529"/>
                </a:solidFill>
                <a:effectLst/>
                <a:uLnTx/>
                <a:uFillTx/>
                <a:latin typeface="Calibri" panose="020F0502020204030204"/>
                <a:ea typeface="+mn-ea"/>
                <a:cs typeface="+mn-cs"/>
              </a:rPr>
              <a:t>18 </a:t>
            </a:r>
            <a:r>
              <a:rPr kumimoji="0" lang="en-US" sz="2400" b="1" i="0" u="none" strike="noStrike" kern="1200" cap="none" spc="0" normalizeH="0" baseline="0" noProof="0" dirty="0">
                <a:ln>
                  <a:noFill/>
                </a:ln>
                <a:solidFill>
                  <a:srgbClr val="395529"/>
                </a:solidFill>
                <a:effectLst/>
                <a:uLnTx/>
                <a:uFillTx/>
                <a:latin typeface="Calibri" panose="020F0502020204030204"/>
                <a:ea typeface="+mn-ea"/>
                <a:cs typeface="+mn-cs"/>
              </a:rPr>
              <a:t>worksheets</a:t>
            </a:r>
            <a:r>
              <a:rPr kumimoji="0" lang="en-US" sz="2400" b="0" i="0" u="none" strike="noStrike" kern="1200" cap="none" spc="0" normalizeH="0" baseline="0" noProof="0" dirty="0">
                <a:ln>
                  <a:noFill/>
                </a:ln>
                <a:solidFill>
                  <a:srgbClr val="395529"/>
                </a:solidFill>
                <a:effectLst/>
                <a:uLnTx/>
                <a:uFillTx/>
                <a:latin typeface="Calibri" panose="020F0502020204030204"/>
                <a:ea typeface="+mn-ea"/>
                <a:cs typeface="+mn-cs"/>
              </a:rPr>
              <a:t> to help plan, design, facilitate, &amp; evaluate exercises.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395529"/>
                </a:solidFill>
                <a:effectLst/>
                <a:uLnTx/>
                <a:uFillTx/>
                <a:latin typeface="Calibri" panose="020F0502020204030204"/>
                <a:ea typeface="+mn-ea"/>
                <a:cs typeface="+mn-cs"/>
              </a:rPr>
              <a:t>10 case studies</a:t>
            </a:r>
            <a:r>
              <a:rPr kumimoji="0" lang="en-US" sz="2400" b="0" i="0" u="none" strike="noStrike" kern="1200" cap="none" spc="0" normalizeH="0" baseline="0" noProof="0" dirty="0">
                <a:ln>
                  <a:noFill/>
                </a:ln>
                <a:solidFill>
                  <a:srgbClr val="395529"/>
                </a:solidFill>
                <a:effectLst/>
                <a:uLnTx/>
                <a:uFillTx/>
                <a:latin typeface="Calibri" panose="020F0502020204030204"/>
                <a:ea typeface="+mn-ea"/>
                <a:cs typeface="+mn-cs"/>
              </a:rPr>
              <a:t> with scenario information, goals, outcomes, agendas &amp; more.</a:t>
            </a:r>
            <a:endParaRPr kumimoji="0" lang="en-US" sz="2400" b="1" i="0" u="none" strike="noStrike" kern="1200" cap="none" spc="0" normalizeH="0" baseline="0" noProof="0" dirty="0">
              <a:ln>
                <a:noFill/>
              </a:ln>
              <a:solidFill>
                <a:srgbClr val="39552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pic>
        <p:nvPicPr>
          <p:cNvPr id="18" name="Picture 17">
            <a:extLst>
              <a:ext uri="{FF2B5EF4-FFF2-40B4-BE49-F238E27FC236}">
                <a16:creationId xmlns:a16="http://schemas.microsoft.com/office/drawing/2014/main" id="{8273D072-0905-AC1B-104D-C36A79822E66}"/>
              </a:ext>
            </a:extLst>
          </p:cNvPr>
          <p:cNvPicPr>
            <a:picLocks noChangeAspect="1"/>
          </p:cNvPicPr>
          <p:nvPr/>
        </p:nvPicPr>
        <p:blipFill>
          <a:blip r:embed="rId5"/>
          <a:stretch>
            <a:fillRect/>
          </a:stretch>
        </p:blipFill>
        <p:spPr>
          <a:xfrm>
            <a:off x="9534745" y="3871520"/>
            <a:ext cx="1620935" cy="2080054"/>
          </a:xfrm>
          <a:prstGeom prst="roundRect">
            <a:avLst/>
          </a:prstGeom>
        </p:spPr>
      </p:pic>
      <p:sp>
        <p:nvSpPr>
          <p:cNvPr id="20" name="TextBox 19">
            <a:extLst>
              <a:ext uri="{FF2B5EF4-FFF2-40B4-BE49-F238E27FC236}">
                <a16:creationId xmlns:a16="http://schemas.microsoft.com/office/drawing/2014/main" id="{F2C41DEE-9B0F-389F-C42E-31EBAF7C9A1D}"/>
              </a:ext>
            </a:extLst>
          </p:cNvPr>
          <p:cNvSpPr txBox="1"/>
          <p:nvPr/>
        </p:nvSpPr>
        <p:spPr>
          <a:xfrm>
            <a:off x="140043" y="6426449"/>
            <a:ext cx="116080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Calibri" panose="020F0502020204030204"/>
                <a:ea typeface="+mn-ea"/>
                <a:cs typeface="+mn-cs"/>
              </a:rPr>
              <a:t>Funding provided by USDA through the North Central Climate Collaborative and the North Central Regional Center for Rural Development</a:t>
            </a:r>
          </a:p>
        </p:txBody>
      </p:sp>
      <p:sp>
        <p:nvSpPr>
          <p:cNvPr id="21" name="TextBox 20">
            <a:extLst>
              <a:ext uri="{FF2B5EF4-FFF2-40B4-BE49-F238E27FC236}">
                <a16:creationId xmlns:a16="http://schemas.microsoft.com/office/drawing/2014/main" id="{DB731F78-C4B2-C4AF-AB7F-905918D7A614}"/>
              </a:ext>
            </a:extLst>
          </p:cNvPr>
          <p:cNvSpPr txBox="1"/>
          <p:nvPr/>
        </p:nvSpPr>
        <p:spPr>
          <a:xfrm>
            <a:off x="6202015" y="5963751"/>
            <a:ext cx="60558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764AD"/>
                </a:solidFill>
                <a:effectLst/>
                <a:uLnTx/>
                <a:uFillTx/>
                <a:latin typeface="Calibri" panose="020F0502020204030204"/>
                <a:ea typeface="+mn-ea"/>
                <a:cs typeface="+mn-cs"/>
              </a:rPr>
              <a:t>2022 stats: 1366 unique users; 1556 sessions; 2754 page views</a:t>
            </a:r>
          </a:p>
        </p:txBody>
      </p:sp>
    </p:spTree>
    <p:extLst>
      <p:ext uri="{BB962C8B-B14F-4D97-AF65-F5344CB8AC3E}">
        <p14:creationId xmlns:p14="http://schemas.microsoft.com/office/powerpoint/2010/main" val="3719562119"/>
      </p:ext>
    </p:extLst>
  </p:cSld>
  <p:clrMapOvr>
    <a:masterClrMapping/>
  </p:clrMapOvr>
  <p:timing>
    <p:tnLst>
      <p:par>
        <p:cTn id="1" dur="indefinite" restart="never" nodeType="tmRoot"/>
      </p:par>
    </p:tnLst>
  </p:timing>
</p:sld>
</file>

<file path=ppt/theme/theme1.xml><?xml version="1.0" encoding="utf-8"?>
<a:theme xmlns:a="http://schemas.openxmlformats.org/drawingml/2006/main" name="NDMC &amp; N logo (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NDMC &amp; N logo (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NDMC &amp; N logo (Green)">
  <a:themeElements>
    <a:clrScheme name="Custom 1">
      <a:dk1>
        <a:srgbClr val="000000"/>
      </a:dk1>
      <a:lt1>
        <a:srgbClr val="FFFFFF"/>
      </a:lt1>
      <a:dk2>
        <a:srgbClr val="2F4921"/>
      </a:dk2>
      <a:lt2>
        <a:srgbClr val="5763AC"/>
      </a:lt2>
      <a:accent1>
        <a:srgbClr val="2F4921"/>
      </a:accent1>
      <a:accent2>
        <a:srgbClr val="5763AC"/>
      </a:accent2>
      <a:accent3>
        <a:srgbClr val="362314"/>
      </a:accent3>
      <a:accent4>
        <a:srgbClr val="2C2F48"/>
      </a:accent4>
      <a:accent5>
        <a:srgbClr val="5E8846"/>
      </a:accent5>
      <a:accent6>
        <a:srgbClr val="737373"/>
      </a:accent6>
      <a:hlink>
        <a:srgbClr val="78B35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DMC PowerPoint Template" id="{6BEF3842-6DA9-454B-8879-275DD56E1CDE}" vid="{E249F58A-8EBA-DF4E-A9FE-33590F05171D}"/>
    </a:ext>
  </a:extLst>
</a:theme>
</file>

<file path=ppt/theme/theme12.xml><?xml version="1.0" encoding="utf-8"?>
<a:theme xmlns:a="http://schemas.openxmlformats.org/drawingml/2006/main" name="1_NDMC_Theme">
  <a:themeElements>
    <a:clrScheme name="Custom 4">
      <a:dk1>
        <a:srgbClr val="000000"/>
      </a:dk1>
      <a:lt1>
        <a:srgbClr val="FFFFFF"/>
      </a:lt1>
      <a:dk2>
        <a:srgbClr val="46464A"/>
      </a:dk2>
      <a:lt2>
        <a:srgbClr val="D1D9E1"/>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DMC_Theme" id="{BDC25B97-8B2D-47AE-8D2F-EE84309700B1}" vid="{3DDBF743-888B-46BA-9FD9-5BC74F162F96}"/>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Custom 3">
      <a:dk1>
        <a:srgbClr val="000000"/>
      </a:dk1>
      <a:lt1>
        <a:srgbClr val="FFFFFF"/>
      </a:lt1>
      <a:dk2>
        <a:srgbClr val="46464A"/>
      </a:dk2>
      <a:lt2>
        <a:srgbClr val="FFFFFF"/>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3.xml><?xml version="1.0" encoding="utf-8"?>
<a:theme xmlns:a="http://schemas.openxmlformats.org/drawingml/2006/main" name="1_Retrospect">
  <a:themeElements>
    <a:clrScheme name="Custom 3">
      <a:dk1>
        <a:srgbClr val="000000"/>
      </a:dk1>
      <a:lt1>
        <a:srgbClr val="FFFFFF"/>
      </a:lt1>
      <a:dk2>
        <a:srgbClr val="46464A"/>
      </a:dk2>
      <a:lt2>
        <a:srgbClr val="FFFFFF"/>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4.xml><?xml version="1.0" encoding="utf-8"?>
<a:theme xmlns:a="http://schemas.openxmlformats.org/drawingml/2006/main" name="NDMC_Theme">
  <a:themeElements>
    <a:clrScheme name="Custom 4">
      <a:dk1>
        <a:srgbClr val="000000"/>
      </a:dk1>
      <a:lt1>
        <a:srgbClr val="FFFFFF"/>
      </a:lt1>
      <a:dk2>
        <a:srgbClr val="46464A"/>
      </a:dk2>
      <a:lt2>
        <a:srgbClr val="D1D9E1"/>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DMC_Theme" id="{BDC25B97-8B2D-47AE-8D2F-EE84309700B1}" vid="{3DDBF743-888B-46BA-9FD9-5BC74F162F96}"/>
    </a:ext>
  </a:extLst>
</a:theme>
</file>

<file path=ppt/theme/theme5.xml><?xml version="1.0" encoding="utf-8"?>
<a:theme xmlns:a="http://schemas.openxmlformats.org/drawingml/2006/main" name="NDMC &amp; N logo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Retrospect">
  <a:themeElements>
    <a:clrScheme name="Custom 4">
      <a:dk1>
        <a:srgbClr val="000000"/>
      </a:dk1>
      <a:lt1>
        <a:srgbClr val="FFFFFF"/>
      </a:lt1>
      <a:dk2>
        <a:srgbClr val="46464A"/>
      </a:dk2>
      <a:lt2>
        <a:srgbClr val="D1D9E1"/>
      </a:lt2>
      <a:accent1>
        <a:srgbClr val="5764AD"/>
      </a:accent1>
      <a:accent2>
        <a:srgbClr val="395529"/>
      </a:accent2>
      <a:accent3>
        <a:srgbClr val="3C2313"/>
      </a:accent3>
      <a:accent4>
        <a:srgbClr val="649648"/>
      </a:accent4>
      <a:accent5>
        <a:srgbClr val="B4B9DA"/>
      </a:accent5>
      <a:accent6>
        <a:srgbClr val="BFBFBF"/>
      </a:accent6>
      <a:hlink>
        <a:srgbClr val="D54918"/>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7.xml><?xml version="1.0" encoding="utf-8"?>
<a:theme xmlns:a="http://schemas.openxmlformats.org/drawingml/2006/main" name="NDMC &amp; UNL logo (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Custom 2">
      <a:dk1>
        <a:srgbClr val="000000"/>
      </a:dk1>
      <a:lt1>
        <a:srgbClr val="FFFFFF"/>
      </a:lt1>
      <a:dk2>
        <a:srgbClr val="2F4921"/>
      </a:dk2>
      <a:lt2>
        <a:srgbClr val="5763AC"/>
      </a:lt2>
      <a:accent1>
        <a:srgbClr val="2F4921"/>
      </a:accent1>
      <a:accent2>
        <a:srgbClr val="5763AC"/>
      </a:accent2>
      <a:accent3>
        <a:srgbClr val="362314"/>
      </a:accent3>
      <a:accent4>
        <a:srgbClr val="2C2F48"/>
      </a:accent4>
      <a:accent5>
        <a:srgbClr val="5E8846"/>
      </a:accent5>
      <a:accent6>
        <a:srgbClr val="737373"/>
      </a:accent6>
      <a:hlink>
        <a:srgbClr val="5763AC"/>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ustom Design">
  <a:themeElements>
    <a:clrScheme name="Custom 2">
      <a:dk1>
        <a:srgbClr val="000000"/>
      </a:dk1>
      <a:lt1>
        <a:srgbClr val="FFFFFF"/>
      </a:lt1>
      <a:dk2>
        <a:srgbClr val="2F4921"/>
      </a:dk2>
      <a:lt2>
        <a:srgbClr val="5763AC"/>
      </a:lt2>
      <a:accent1>
        <a:srgbClr val="2F4921"/>
      </a:accent1>
      <a:accent2>
        <a:srgbClr val="5763AC"/>
      </a:accent2>
      <a:accent3>
        <a:srgbClr val="362314"/>
      </a:accent3>
      <a:accent4>
        <a:srgbClr val="2C2F48"/>
      </a:accent4>
      <a:accent5>
        <a:srgbClr val="5E8846"/>
      </a:accent5>
      <a:accent6>
        <a:srgbClr val="737373"/>
      </a:accent6>
      <a:hlink>
        <a:srgbClr val="5763AC"/>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TotalTime>
  <Words>2799</Words>
  <Application>Microsoft Office PowerPoint</Application>
  <PresentationFormat>Widescreen</PresentationFormat>
  <Paragraphs>313</Paragraphs>
  <Slides>23</Slides>
  <Notes>16</Notes>
  <HiddenSlides>0</HiddenSlides>
  <MMClips>0</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23</vt:i4>
      </vt:variant>
    </vt:vector>
  </HeadingPairs>
  <TitlesOfParts>
    <vt:vector size="45" baseType="lpstr">
      <vt:lpstr>ＭＳ Ｐゴシック</vt:lpstr>
      <vt:lpstr>Arial</vt:lpstr>
      <vt:lpstr>Calibri</vt:lpstr>
      <vt:lpstr>Calibri Light</vt:lpstr>
      <vt:lpstr>Gill Sans MT</vt:lpstr>
      <vt:lpstr>inherit</vt:lpstr>
      <vt:lpstr>Open Sans</vt:lpstr>
      <vt:lpstr>Times New Roman</vt:lpstr>
      <vt:lpstr>Verdana</vt:lpstr>
      <vt:lpstr>Wingdings</vt:lpstr>
      <vt:lpstr>NDMC &amp; N logo (Green)</vt:lpstr>
      <vt:lpstr>Retrospect</vt:lpstr>
      <vt:lpstr>1_Retrospect</vt:lpstr>
      <vt:lpstr>NDMC_Theme</vt:lpstr>
      <vt:lpstr>NDMC &amp; N logo (Blue)</vt:lpstr>
      <vt:lpstr>3_Retrospect</vt:lpstr>
      <vt:lpstr>NDMC &amp; UNL logo (Green)</vt:lpstr>
      <vt:lpstr>Custom Design</vt:lpstr>
      <vt:lpstr>1_Custom Design</vt:lpstr>
      <vt:lpstr>1_NDMC &amp; N logo (Green)</vt:lpstr>
      <vt:lpstr>3_NDMC &amp; N logo (Green)</vt:lpstr>
      <vt:lpstr>1_NDMC_Theme</vt:lpstr>
      <vt:lpstr>Now What?: Putting Drought Risk Management Practices Into 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Collaborative Drought Planning Using Scenario Exercises https://drought.unl.edu/scenarioguide/</vt:lpstr>
      <vt:lpstr>Sample outcomes</vt:lpstr>
      <vt:lpstr>U.S. Drought Monitor (USDM):</vt:lpstr>
      <vt:lpstr>PowerPoint Presentation</vt:lpstr>
      <vt:lpstr>Developing a Composite Drought Indictor</vt:lpstr>
      <vt:lpstr>PowerPoint Presentation</vt:lpstr>
      <vt:lpstr>Past and Present NDMC International  Combined Drought Index  (CDI) Activities</vt:lpstr>
      <vt:lpstr>PowerPoint Presentation</vt:lpstr>
      <vt:lpstr>Drought  impacts</vt:lpstr>
      <vt:lpstr>Submit condition/impact reports to the NDMC’s CMOR database/viewer</vt:lpstr>
      <vt:lpstr>PowerPoint Presentation</vt:lpstr>
      <vt:lpstr>From Science to Action: Integrating Monitoring into Policy</vt:lpstr>
      <vt:lpstr>Early Warning and Risk Management Relationship: A cycle forms… </vt:lpstr>
      <vt:lpstr>PowerPoint Presentation</vt:lpstr>
      <vt:lpstr>PowerPoint Presentation</vt:lpstr>
    </vt:vector>
  </TitlesOfParts>
  <Company>University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msvoboda2@unl.edu</dc:creator>
  <cp:lastModifiedBy>Mark Svoboda</cp:lastModifiedBy>
  <cp:revision>20</cp:revision>
  <dcterms:created xsi:type="dcterms:W3CDTF">2023-04-24T18:38:41Z</dcterms:created>
  <dcterms:modified xsi:type="dcterms:W3CDTF">2023-10-10T16:15:27Z</dcterms:modified>
</cp:coreProperties>
</file>